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1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6.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7.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18.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19.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20.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21.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22.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notesSlides/notesSlide23.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24.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25.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26.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27.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notesSlides/notesSlide28.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notesSlides/notesSlide29.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30.xml" ContentType="application/vnd.openxmlformats-officedocument.presentationml.notesSlide+xml"/>
  <Override PartName="/ppt/tags/tag371.xml" ContentType="application/vnd.openxmlformats-officedocument.presentationml.tags+xml"/>
  <Override PartName="/ppt/tags/tag372.xml" ContentType="application/vnd.openxmlformats-officedocument.presentationml.tags+xml"/>
  <Override PartName="/ppt/notesSlides/notesSlide31.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notesSlides/notesSlide32.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notesSlides/notesSlide33.xml" ContentType="application/vnd.openxmlformats-officedocument.presentationml.notesSlide+xml"/>
  <Override PartName="/ppt/tags/tag379.xml" ContentType="application/vnd.openxmlformats-officedocument.presentationml.tags+xml"/>
  <Override PartName="/ppt/tags/tag380.xml" ContentType="application/vnd.openxmlformats-officedocument.presentationml.tags+xml"/>
  <Override PartName="/ppt/notesSlides/notesSlide34.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notesSlides/notesSlide35.xml" ContentType="application/vnd.openxmlformats-officedocument.presentationml.notesSlide+xml"/>
  <Override PartName="/ppt/tags/tag383.xml" ContentType="application/vnd.openxmlformats-officedocument.presentationml.tags+xml"/>
  <Override PartName="/ppt/tags/tag384.xml" ContentType="application/vnd.openxmlformats-officedocument.presentationml.tags+xml"/>
  <Override PartName="/ppt/notesSlides/notesSlide36.xml" ContentType="application/vnd.openxmlformats-officedocument.presentationml.notesSlide+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37.xml" ContentType="application/vnd.openxmlformats-officedocument.presentationml.notesSlide+xml"/>
  <Override PartName="/ppt/tags/tag388.xml" ContentType="application/vnd.openxmlformats-officedocument.presentationml.tags+xml"/>
  <Override PartName="/ppt/tags/tag389.xml" ContentType="application/vnd.openxmlformats-officedocument.presentationml.tags+xml"/>
  <Override PartName="/ppt/notesSlides/notesSlide38.xml" ContentType="application/vnd.openxmlformats-officedocument.presentationml.notesSlide+xml"/>
  <Override PartName="/ppt/tags/tag390.xml" ContentType="application/vnd.openxmlformats-officedocument.presentationml.tags+xml"/>
  <Override PartName="/ppt/tags/tag391.xml" ContentType="application/vnd.openxmlformats-officedocument.presentationml.tags+xml"/>
  <Override PartName="/ppt/notesSlides/notesSlide39.xml" ContentType="application/vnd.openxmlformats-officedocument.presentationml.notesSlide+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notesSlides/notesSlide40.xml" ContentType="application/vnd.openxmlformats-officedocument.presentationml.notesSlide+xml"/>
  <Override PartName="/ppt/tags/tag409.xml" ContentType="application/vnd.openxmlformats-officedocument.presentationml.tags+xml"/>
  <Override PartName="/ppt/tags/tag410.xml" ContentType="application/vnd.openxmlformats-officedocument.presentationml.tags+xml"/>
  <Override PartName="/ppt/notesSlides/notesSlide41.xml" ContentType="application/vnd.openxmlformats-officedocument.presentationml.notesSlide+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notesSlides/notesSlide42.xml" ContentType="application/vnd.openxmlformats-officedocument.presentationml.notesSlide+xml"/>
  <Override PartName="/ppt/tags/tag414.xml" ContentType="application/vnd.openxmlformats-officedocument.presentationml.tags+xml"/>
  <Override PartName="/ppt/tags/tag415.xml" ContentType="application/vnd.openxmlformats-officedocument.presentationml.tags+xml"/>
  <Override PartName="/ppt/notesSlides/notesSlide43.xml" ContentType="application/vnd.openxmlformats-officedocument.presentationml.notesSlide+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notesSlides/notesSlide44.xml" ContentType="application/vnd.openxmlformats-officedocument.presentationml.notesSlide+xml"/>
  <Override PartName="/ppt/tags/tag419.xml" ContentType="application/vnd.openxmlformats-officedocument.presentationml.tags+xml"/>
  <Override PartName="/ppt/tags/tag420.xml" ContentType="application/vnd.openxmlformats-officedocument.presentationml.tags+xml"/>
  <Override PartName="/ppt/notesSlides/notesSlide45.xml" ContentType="application/vnd.openxmlformats-officedocument.presentationml.notesSlide+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notesSlides/notesSlide46.xml" ContentType="application/vnd.openxmlformats-officedocument.presentationml.notesSlide+xml"/>
  <Override PartName="/ppt/tags/tag424.xml" ContentType="application/vnd.openxmlformats-officedocument.presentationml.tags+xml"/>
  <Override PartName="/ppt/tags/tag425.xml" ContentType="application/vnd.openxmlformats-officedocument.presentationml.tags+xml"/>
  <Override PartName="/ppt/notesSlides/notesSlide47.xml" ContentType="application/vnd.openxmlformats-officedocument.presentationml.notesSlide+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notesSlides/notesSlide48.xml" ContentType="application/vnd.openxmlformats-officedocument.presentationml.notesSlide+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notesSlides/notesSlide49.xml" ContentType="application/vnd.openxmlformats-officedocument.presentationml.notesSlide+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notesSlides/notesSlide50.xml" ContentType="application/vnd.openxmlformats-officedocument.presentationml.notesSlide+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notesSlides/notesSlide51.xml" ContentType="application/vnd.openxmlformats-officedocument.presentationml.notesSlide+xml"/>
  <Override PartName="/ppt/tags/tag443.xml" ContentType="application/vnd.openxmlformats-officedocument.presentationml.tags+xml"/>
  <Override PartName="/ppt/tags/tag444.xml" ContentType="application/vnd.openxmlformats-officedocument.presentationml.tags+xml"/>
  <Override PartName="/ppt/notesSlides/notesSlide52.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notesSlides/notesSlide53.xml" ContentType="application/vnd.openxmlformats-officedocument.presentationml.notesSlide+xml"/>
  <Override PartName="/ppt/tags/tag447.xml" ContentType="application/vnd.openxmlformats-officedocument.presentationml.tags+xml"/>
  <Override PartName="/ppt/tags/tag448.xml" ContentType="application/vnd.openxmlformats-officedocument.presentationml.tags+xml"/>
  <Override PartName="/ppt/notesSlides/notesSlide54.xml" ContentType="application/vnd.openxmlformats-officedocument.presentationml.notesSlide+xml"/>
  <Override PartName="/ppt/tags/tag449.xml" ContentType="application/vnd.openxmlformats-officedocument.presentationml.tags+xml"/>
  <Override PartName="/ppt/tags/tag450.xml" ContentType="application/vnd.openxmlformats-officedocument.presentationml.tags+xml"/>
  <Override PartName="/ppt/notesSlides/notesSlide55.xml" ContentType="application/vnd.openxmlformats-officedocument.presentationml.notesSlide+xml"/>
  <Override PartName="/ppt/tags/tag451.xml" ContentType="application/vnd.openxmlformats-officedocument.presentationml.tags+xml"/>
  <Override PartName="/ppt/tags/tag452.xml" ContentType="application/vnd.openxmlformats-officedocument.presentationml.tags+xml"/>
  <Override PartName="/ppt/notesSlides/notesSlide56.xml" ContentType="application/vnd.openxmlformats-officedocument.presentationml.notesSlide+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notesSlides/notesSlide57.xml" ContentType="application/vnd.openxmlformats-officedocument.presentationml.notesSlide+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notesSlides/notesSlide58.xml" ContentType="application/vnd.openxmlformats-officedocument.presentationml.notesSlide+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notesSlides/notesSlide59.xml" ContentType="application/vnd.openxmlformats-officedocument.presentationml.notesSlide+xml"/>
  <Override PartName="/ppt/tags/tag478.xml" ContentType="application/vnd.openxmlformats-officedocument.presentationml.tags+xml"/>
  <Override PartName="/ppt/tags/tag479.xml" ContentType="application/vnd.openxmlformats-officedocument.presentationml.tags+xml"/>
  <Override PartName="/ppt/notesSlides/notesSlide60.xml" ContentType="application/vnd.openxmlformats-officedocument.presentationml.notesSlide+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9"/>
  </p:notesMasterIdLst>
  <p:sldIdLst>
    <p:sldId id="256" r:id="rId2"/>
    <p:sldId id="1475" r:id="rId3"/>
    <p:sldId id="1476" r:id="rId4"/>
    <p:sldId id="1385" r:id="rId5"/>
    <p:sldId id="1303" r:id="rId6"/>
    <p:sldId id="1386" r:id="rId7"/>
    <p:sldId id="1388" r:id="rId8"/>
    <p:sldId id="1474" r:id="rId9"/>
    <p:sldId id="1391" r:id="rId10"/>
    <p:sldId id="1392" r:id="rId11"/>
    <p:sldId id="1396" r:id="rId12"/>
    <p:sldId id="1251" r:id="rId13"/>
    <p:sldId id="1431" r:id="rId14"/>
    <p:sldId id="1398" r:id="rId15"/>
    <p:sldId id="1399" r:id="rId16"/>
    <p:sldId id="1400" r:id="rId17"/>
    <p:sldId id="1401" r:id="rId18"/>
    <p:sldId id="1402" r:id="rId19"/>
    <p:sldId id="1403" r:id="rId20"/>
    <p:sldId id="1404" r:id="rId21"/>
    <p:sldId id="1405" r:id="rId22"/>
    <p:sldId id="1406" r:id="rId23"/>
    <p:sldId id="1407" r:id="rId24"/>
    <p:sldId id="1408" r:id="rId25"/>
    <p:sldId id="1409" r:id="rId26"/>
    <p:sldId id="939" r:id="rId27"/>
    <p:sldId id="994" r:id="rId28"/>
    <p:sldId id="1412" r:id="rId29"/>
    <p:sldId id="1414" r:id="rId30"/>
    <p:sldId id="1415" r:id="rId31"/>
    <p:sldId id="1477" r:id="rId32"/>
    <p:sldId id="1480" r:id="rId33"/>
    <p:sldId id="1427" r:id="rId34"/>
    <p:sldId id="1428" r:id="rId35"/>
    <p:sldId id="1447" r:id="rId36"/>
    <p:sldId id="1483" r:id="rId37"/>
    <p:sldId id="1397" r:id="rId38"/>
    <p:sldId id="1434" r:id="rId39"/>
    <p:sldId id="1435" r:id="rId40"/>
    <p:sldId id="1436" r:id="rId41"/>
    <p:sldId id="1437" r:id="rId42"/>
    <p:sldId id="1438" r:id="rId43"/>
    <p:sldId id="1439" r:id="rId44"/>
    <p:sldId id="1440" r:id="rId45"/>
    <p:sldId id="1448" r:id="rId46"/>
    <p:sldId id="1449" r:id="rId47"/>
    <p:sldId id="1454" r:id="rId48"/>
    <p:sldId id="1451" r:id="rId49"/>
    <p:sldId id="1452" r:id="rId50"/>
    <p:sldId id="1453" r:id="rId51"/>
    <p:sldId id="1481" r:id="rId52"/>
    <p:sldId id="1455" r:id="rId53"/>
    <p:sldId id="1106" r:id="rId54"/>
    <p:sldId id="1393" r:id="rId55"/>
    <p:sldId id="1394" r:id="rId56"/>
    <p:sldId id="1395" r:id="rId57"/>
    <p:sldId id="1478" r:id="rId58"/>
    <p:sldId id="997" r:id="rId59"/>
    <p:sldId id="1456" r:id="rId60"/>
    <p:sldId id="1482" r:id="rId61"/>
    <p:sldId id="1441" r:id="rId62"/>
    <p:sldId id="1442" r:id="rId63"/>
    <p:sldId id="1443" r:id="rId64"/>
    <p:sldId id="1444" r:id="rId65"/>
    <p:sldId id="1445" r:id="rId66"/>
    <p:sldId id="1446" r:id="rId67"/>
    <p:sldId id="257"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23" autoAdjust="0"/>
    <p:restoredTop sz="94660"/>
  </p:normalViewPr>
  <p:slideViewPr>
    <p:cSldViewPr snapToGrid="0">
      <p:cViewPr varScale="1">
        <p:scale>
          <a:sx n="90" d="100"/>
          <a:sy n="90" d="100"/>
        </p:scale>
        <p:origin x="177" y="63"/>
      </p:cViewPr>
      <p:guideLst/>
    </p:cSldViewPr>
  </p:slideViewPr>
  <p:notesTextViewPr>
    <p:cViewPr>
      <p:scale>
        <a:sx n="1" d="1"/>
        <a:sy n="1" d="1"/>
      </p:scale>
      <p:origin x="0" y="0"/>
    </p:cViewPr>
  </p:notesTextViewPr>
  <p:sorterViewPr>
    <p:cViewPr>
      <p:scale>
        <a:sx n="100" d="100"/>
        <a:sy n="100" d="100"/>
      </p:scale>
      <p:origin x="0" y="-18714"/>
    </p:cViewPr>
  </p:sorterViewPr>
  <p:notesViewPr>
    <p:cSldViewPr snapToGrid="0">
      <p:cViewPr varScale="1">
        <p:scale>
          <a:sx n="84" d="100"/>
          <a:sy n="84" d="100"/>
        </p:scale>
        <p:origin x="298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5/1/2019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1</a:t>
            </a:fld>
            <a:endParaRPr lang="en-US"/>
          </a:p>
        </p:txBody>
      </p:sp>
    </p:spTree>
    <p:extLst>
      <p:ext uri="{BB962C8B-B14F-4D97-AF65-F5344CB8AC3E}">
        <p14:creationId xmlns:p14="http://schemas.microsoft.com/office/powerpoint/2010/main" val="2302832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10</a:t>
            </a:fld>
            <a:endParaRPr lang="en-US"/>
          </a:p>
        </p:txBody>
      </p:sp>
    </p:spTree>
    <p:extLst>
      <p:ext uri="{BB962C8B-B14F-4D97-AF65-F5344CB8AC3E}">
        <p14:creationId xmlns:p14="http://schemas.microsoft.com/office/powerpoint/2010/main" val="189452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11</a:t>
            </a:fld>
            <a:endParaRPr lang="en-US" dirty="0"/>
          </a:p>
        </p:txBody>
      </p:sp>
    </p:spTree>
    <p:extLst>
      <p:ext uri="{BB962C8B-B14F-4D97-AF65-F5344CB8AC3E}">
        <p14:creationId xmlns:p14="http://schemas.microsoft.com/office/powerpoint/2010/main" val="3669173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12</a:t>
            </a:fld>
            <a:endParaRPr lang="en-US"/>
          </a:p>
        </p:txBody>
      </p:sp>
    </p:spTree>
    <p:extLst>
      <p:ext uri="{BB962C8B-B14F-4D97-AF65-F5344CB8AC3E}">
        <p14:creationId xmlns:p14="http://schemas.microsoft.com/office/powerpoint/2010/main" val="908951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13</a:t>
            </a:fld>
            <a:endParaRPr lang="en-US"/>
          </a:p>
        </p:txBody>
      </p:sp>
    </p:spTree>
    <p:extLst>
      <p:ext uri="{BB962C8B-B14F-4D97-AF65-F5344CB8AC3E}">
        <p14:creationId xmlns:p14="http://schemas.microsoft.com/office/powerpoint/2010/main" val="4015820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14</a:t>
            </a:fld>
            <a:endParaRPr lang="en-US"/>
          </a:p>
        </p:txBody>
      </p:sp>
    </p:spTree>
    <p:extLst>
      <p:ext uri="{BB962C8B-B14F-4D97-AF65-F5344CB8AC3E}">
        <p14:creationId xmlns:p14="http://schemas.microsoft.com/office/powerpoint/2010/main" val="377086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15</a:t>
            </a:fld>
            <a:endParaRPr lang="en-US"/>
          </a:p>
        </p:txBody>
      </p:sp>
    </p:spTree>
    <p:extLst>
      <p:ext uri="{BB962C8B-B14F-4D97-AF65-F5344CB8AC3E}">
        <p14:creationId xmlns:p14="http://schemas.microsoft.com/office/powerpoint/2010/main" val="448491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16</a:t>
            </a:fld>
            <a:endParaRPr lang="en-US"/>
          </a:p>
        </p:txBody>
      </p:sp>
    </p:spTree>
    <p:extLst>
      <p:ext uri="{BB962C8B-B14F-4D97-AF65-F5344CB8AC3E}">
        <p14:creationId xmlns:p14="http://schemas.microsoft.com/office/powerpoint/2010/main" val="194324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17</a:t>
            </a:fld>
            <a:endParaRPr lang="en-US"/>
          </a:p>
        </p:txBody>
      </p:sp>
    </p:spTree>
    <p:extLst>
      <p:ext uri="{BB962C8B-B14F-4D97-AF65-F5344CB8AC3E}">
        <p14:creationId xmlns:p14="http://schemas.microsoft.com/office/powerpoint/2010/main" val="2859584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18</a:t>
            </a:fld>
            <a:endParaRPr lang="en-US"/>
          </a:p>
        </p:txBody>
      </p:sp>
    </p:spTree>
    <p:extLst>
      <p:ext uri="{BB962C8B-B14F-4D97-AF65-F5344CB8AC3E}">
        <p14:creationId xmlns:p14="http://schemas.microsoft.com/office/powerpoint/2010/main" val="4084622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19</a:t>
            </a:fld>
            <a:endParaRPr lang="en-US"/>
          </a:p>
        </p:txBody>
      </p:sp>
    </p:spTree>
    <p:extLst>
      <p:ext uri="{BB962C8B-B14F-4D97-AF65-F5344CB8AC3E}">
        <p14:creationId xmlns:p14="http://schemas.microsoft.com/office/powerpoint/2010/main" val="3901369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2</a:t>
            </a:fld>
            <a:endParaRPr lang="en-US"/>
          </a:p>
        </p:txBody>
      </p:sp>
    </p:spTree>
    <p:extLst>
      <p:ext uri="{BB962C8B-B14F-4D97-AF65-F5344CB8AC3E}">
        <p14:creationId xmlns:p14="http://schemas.microsoft.com/office/powerpoint/2010/main" val="57459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20</a:t>
            </a:fld>
            <a:endParaRPr lang="en-US"/>
          </a:p>
        </p:txBody>
      </p:sp>
    </p:spTree>
    <p:extLst>
      <p:ext uri="{BB962C8B-B14F-4D97-AF65-F5344CB8AC3E}">
        <p14:creationId xmlns:p14="http://schemas.microsoft.com/office/powerpoint/2010/main" val="2233878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21</a:t>
            </a:fld>
            <a:endParaRPr lang="en-US"/>
          </a:p>
        </p:txBody>
      </p:sp>
    </p:spTree>
    <p:extLst>
      <p:ext uri="{BB962C8B-B14F-4D97-AF65-F5344CB8AC3E}">
        <p14:creationId xmlns:p14="http://schemas.microsoft.com/office/powerpoint/2010/main" val="4032359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22</a:t>
            </a:fld>
            <a:endParaRPr lang="en-US"/>
          </a:p>
        </p:txBody>
      </p:sp>
    </p:spTree>
    <p:extLst>
      <p:ext uri="{BB962C8B-B14F-4D97-AF65-F5344CB8AC3E}">
        <p14:creationId xmlns:p14="http://schemas.microsoft.com/office/powerpoint/2010/main" val="210693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23</a:t>
            </a:fld>
            <a:endParaRPr lang="en-US"/>
          </a:p>
        </p:txBody>
      </p:sp>
    </p:spTree>
    <p:extLst>
      <p:ext uri="{BB962C8B-B14F-4D97-AF65-F5344CB8AC3E}">
        <p14:creationId xmlns:p14="http://schemas.microsoft.com/office/powerpoint/2010/main" val="1476657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24</a:t>
            </a:fld>
            <a:endParaRPr lang="en-US"/>
          </a:p>
        </p:txBody>
      </p:sp>
    </p:spTree>
    <p:extLst>
      <p:ext uri="{BB962C8B-B14F-4D97-AF65-F5344CB8AC3E}">
        <p14:creationId xmlns:p14="http://schemas.microsoft.com/office/powerpoint/2010/main" val="678339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25</a:t>
            </a:fld>
            <a:endParaRPr lang="en-US"/>
          </a:p>
        </p:txBody>
      </p:sp>
    </p:spTree>
    <p:extLst>
      <p:ext uri="{BB962C8B-B14F-4D97-AF65-F5344CB8AC3E}">
        <p14:creationId xmlns:p14="http://schemas.microsoft.com/office/powerpoint/2010/main" val="4219362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26</a:t>
            </a:fld>
            <a:endParaRPr lang="en-US"/>
          </a:p>
        </p:txBody>
      </p:sp>
    </p:spTree>
    <p:extLst>
      <p:ext uri="{BB962C8B-B14F-4D97-AF65-F5344CB8AC3E}">
        <p14:creationId xmlns:p14="http://schemas.microsoft.com/office/powerpoint/2010/main" val="2213658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27</a:t>
            </a:fld>
            <a:endParaRPr lang="en-US"/>
          </a:p>
        </p:txBody>
      </p:sp>
    </p:spTree>
    <p:extLst>
      <p:ext uri="{BB962C8B-B14F-4D97-AF65-F5344CB8AC3E}">
        <p14:creationId xmlns:p14="http://schemas.microsoft.com/office/powerpoint/2010/main" val="3167255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28</a:t>
            </a:fld>
            <a:endParaRPr lang="en-US"/>
          </a:p>
        </p:txBody>
      </p:sp>
    </p:spTree>
    <p:extLst>
      <p:ext uri="{BB962C8B-B14F-4D97-AF65-F5344CB8AC3E}">
        <p14:creationId xmlns:p14="http://schemas.microsoft.com/office/powerpoint/2010/main" val="4136804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29</a:t>
            </a:fld>
            <a:endParaRPr lang="en-US"/>
          </a:p>
        </p:txBody>
      </p:sp>
    </p:spTree>
    <p:extLst>
      <p:ext uri="{BB962C8B-B14F-4D97-AF65-F5344CB8AC3E}">
        <p14:creationId xmlns:p14="http://schemas.microsoft.com/office/powerpoint/2010/main" val="3873193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3</a:t>
            </a:fld>
            <a:endParaRPr lang="en-US"/>
          </a:p>
        </p:txBody>
      </p:sp>
    </p:spTree>
    <p:extLst>
      <p:ext uri="{BB962C8B-B14F-4D97-AF65-F5344CB8AC3E}">
        <p14:creationId xmlns:p14="http://schemas.microsoft.com/office/powerpoint/2010/main" val="291093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30</a:t>
            </a:fld>
            <a:endParaRPr lang="en-US"/>
          </a:p>
        </p:txBody>
      </p:sp>
    </p:spTree>
    <p:extLst>
      <p:ext uri="{BB962C8B-B14F-4D97-AF65-F5344CB8AC3E}">
        <p14:creationId xmlns:p14="http://schemas.microsoft.com/office/powerpoint/2010/main" val="2178433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31</a:t>
            </a:fld>
            <a:endParaRPr lang="en-US"/>
          </a:p>
        </p:txBody>
      </p:sp>
    </p:spTree>
    <p:extLst>
      <p:ext uri="{BB962C8B-B14F-4D97-AF65-F5344CB8AC3E}">
        <p14:creationId xmlns:p14="http://schemas.microsoft.com/office/powerpoint/2010/main" val="1301781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32</a:t>
            </a:fld>
            <a:endParaRPr lang="en-US"/>
          </a:p>
        </p:txBody>
      </p:sp>
    </p:spTree>
    <p:extLst>
      <p:ext uri="{BB962C8B-B14F-4D97-AF65-F5344CB8AC3E}">
        <p14:creationId xmlns:p14="http://schemas.microsoft.com/office/powerpoint/2010/main" val="1206419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33</a:t>
            </a:fld>
            <a:endParaRPr lang="en-US"/>
          </a:p>
        </p:txBody>
      </p:sp>
    </p:spTree>
    <p:extLst>
      <p:ext uri="{BB962C8B-B14F-4D97-AF65-F5344CB8AC3E}">
        <p14:creationId xmlns:p14="http://schemas.microsoft.com/office/powerpoint/2010/main" val="3258609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34</a:t>
            </a:fld>
            <a:endParaRPr lang="en-US"/>
          </a:p>
        </p:txBody>
      </p:sp>
    </p:spTree>
    <p:extLst>
      <p:ext uri="{BB962C8B-B14F-4D97-AF65-F5344CB8AC3E}">
        <p14:creationId xmlns:p14="http://schemas.microsoft.com/office/powerpoint/2010/main" val="2696271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35</a:t>
            </a:fld>
            <a:endParaRPr lang="en-US"/>
          </a:p>
        </p:txBody>
      </p:sp>
    </p:spTree>
    <p:extLst>
      <p:ext uri="{BB962C8B-B14F-4D97-AF65-F5344CB8AC3E}">
        <p14:creationId xmlns:p14="http://schemas.microsoft.com/office/powerpoint/2010/main" val="3092767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36</a:t>
            </a:fld>
            <a:endParaRPr lang="en-US"/>
          </a:p>
        </p:txBody>
      </p:sp>
    </p:spTree>
    <p:extLst>
      <p:ext uri="{BB962C8B-B14F-4D97-AF65-F5344CB8AC3E}">
        <p14:creationId xmlns:p14="http://schemas.microsoft.com/office/powerpoint/2010/main" val="2416219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37</a:t>
            </a:fld>
            <a:endParaRPr lang="en-US"/>
          </a:p>
        </p:txBody>
      </p:sp>
    </p:spTree>
    <p:extLst>
      <p:ext uri="{BB962C8B-B14F-4D97-AF65-F5344CB8AC3E}">
        <p14:creationId xmlns:p14="http://schemas.microsoft.com/office/powerpoint/2010/main" val="755953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38</a:t>
            </a:fld>
            <a:endParaRPr lang="en-US"/>
          </a:p>
        </p:txBody>
      </p:sp>
    </p:spTree>
    <p:extLst>
      <p:ext uri="{BB962C8B-B14F-4D97-AF65-F5344CB8AC3E}">
        <p14:creationId xmlns:p14="http://schemas.microsoft.com/office/powerpoint/2010/main" val="576271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39</a:t>
            </a:fld>
            <a:endParaRPr lang="en-US"/>
          </a:p>
        </p:txBody>
      </p:sp>
    </p:spTree>
    <p:extLst>
      <p:ext uri="{BB962C8B-B14F-4D97-AF65-F5344CB8AC3E}">
        <p14:creationId xmlns:p14="http://schemas.microsoft.com/office/powerpoint/2010/main" val="2357336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4</a:t>
            </a:fld>
            <a:endParaRPr lang="en-US"/>
          </a:p>
        </p:txBody>
      </p:sp>
    </p:spTree>
    <p:extLst>
      <p:ext uri="{BB962C8B-B14F-4D97-AF65-F5344CB8AC3E}">
        <p14:creationId xmlns:p14="http://schemas.microsoft.com/office/powerpoint/2010/main" val="3232460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40</a:t>
            </a:fld>
            <a:endParaRPr lang="en-US"/>
          </a:p>
        </p:txBody>
      </p:sp>
    </p:spTree>
    <p:extLst>
      <p:ext uri="{BB962C8B-B14F-4D97-AF65-F5344CB8AC3E}">
        <p14:creationId xmlns:p14="http://schemas.microsoft.com/office/powerpoint/2010/main" val="1436234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41</a:t>
            </a:fld>
            <a:endParaRPr lang="en-US"/>
          </a:p>
        </p:txBody>
      </p:sp>
    </p:spTree>
    <p:extLst>
      <p:ext uri="{BB962C8B-B14F-4D97-AF65-F5344CB8AC3E}">
        <p14:creationId xmlns:p14="http://schemas.microsoft.com/office/powerpoint/2010/main" val="1643252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42</a:t>
            </a:fld>
            <a:endParaRPr lang="en-US"/>
          </a:p>
        </p:txBody>
      </p:sp>
    </p:spTree>
    <p:extLst>
      <p:ext uri="{BB962C8B-B14F-4D97-AF65-F5344CB8AC3E}">
        <p14:creationId xmlns:p14="http://schemas.microsoft.com/office/powerpoint/2010/main" val="424057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43</a:t>
            </a:fld>
            <a:endParaRPr lang="en-US"/>
          </a:p>
        </p:txBody>
      </p:sp>
    </p:spTree>
    <p:extLst>
      <p:ext uri="{BB962C8B-B14F-4D97-AF65-F5344CB8AC3E}">
        <p14:creationId xmlns:p14="http://schemas.microsoft.com/office/powerpoint/2010/main" val="2665745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44</a:t>
            </a:fld>
            <a:endParaRPr lang="en-US"/>
          </a:p>
        </p:txBody>
      </p:sp>
    </p:spTree>
    <p:extLst>
      <p:ext uri="{BB962C8B-B14F-4D97-AF65-F5344CB8AC3E}">
        <p14:creationId xmlns:p14="http://schemas.microsoft.com/office/powerpoint/2010/main" val="3266969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45</a:t>
            </a:fld>
            <a:endParaRPr lang="en-US"/>
          </a:p>
        </p:txBody>
      </p:sp>
    </p:spTree>
    <p:extLst>
      <p:ext uri="{BB962C8B-B14F-4D97-AF65-F5344CB8AC3E}">
        <p14:creationId xmlns:p14="http://schemas.microsoft.com/office/powerpoint/2010/main" val="2641371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46</a:t>
            </a:fld>
            <a:endParaRPr lang="en-US"/>
          </a:p>
        </p:txBody>
      </p:sp>
    </p:spTree>
    <p:extLst>
      <p:ext uri="{BB962C8B-B14F-4D97-AF65-F5344CB8AC3E}">
        <p14:creationId xmlns:p14="http://schemas.microsoft.com/office/powerpoint/2010/main" val="2693903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47</a:t>
            </a:fld>
            <a:endParaRPr lang="en-US"/>
          </a:p>
        </p:txBody>
      </p:sp>
    </p:spTree>
    <p:extLst>
      <p:ext uri="{BB962C8B-B14F-4D97-AF65-F5344CB8AC3E}">
        <p14:creationId xmlns:p14="http://schemas.microsoft.com/office/powerpoint/2010/main" val="3369919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48</a:t>
            </a:fld>
            <a:endParaRPr lang="en-US"/>
          </a:p>
        </p:txBody>
      </p:sp>
    </p:spTree>
    <p:extLst>
      <p:ext uri="{BB962C8B-B14F-4D97-AF65-F5344CB8AC3E}">
        <p14:creationId xmlns:p14="http://schemas.microsoft.com/office/powerpoint/2010/main" val="3539944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49</a:t>
            </a:fld>
            <a:endParaRPr lang="en-US"/>
          </a:p>
        </p:txBody>
      </p:sp>
    </p:spTree>
    <p:extLst>
      <p:ext uri="{BB962C8B-B14F-4D97-AF65-F5344CB8AC3E}">
        <p14:creationId xmlns:p14="http://schemas.microsoft.com/office/powerpoint/2010/main" val="207449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5</a:t>
            </a:fld>
            <a:endParaRPr lang="en-US"/>
          </a:p>
        </p:txBody>
      </p:sp>
    </p:spTree>
    <p:extLst>
      <p:ext uri="{BB962C8B-B14F-4D97-AF65-F5344CB8AC3E}">
        <p14:creationId xmlns:p14="http://schemas.microsoft.com/office/powerpoint/2010/main" val="6876859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50</a:t>
            </a:fld>
            <a:endParaRPr lang="en-US"/>
          </a:p>
        </p:txBody>
      </p:sp>
    </p:spTree>
    <p:extLst>
      <p:ext uri="{BB962C8B-B14F-4D97-AF65-F5344CB8AC3E}">
        <p14:creationId xmlns:p14="http://schemas.microsoft.com/office/powerpoint/2010/main" val="2117519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51</a:t>
            </a:fld>
            <a:endParaRPr lang="en-US"/>
          </a:p>
        </p:txBody>
      </p:sp>
    </p:spTree>
    <p:extLst>
      <p:ext uri="{BB962C8B-B14F-4D97-AF65-F5344CB8AC3E}">
        <p14:creationId xmlns:p14="http://schemas.microsoft.com/office/powerpoint/2010/main" val="11776836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52</a:t>
            </a:fld>
            <a:endParaRPr lang="en-US" dirty="0"/>
          </a:p>
        </p:txBody>
      </p:sp>
    </p:spTree>
    <p:extLst>
      <p:ext uri="{BB962C8B-B14F-4D97-AF65-F5344CB8AC3E}">
        <p14:creationId xmlns:p14="http://schemas.microsoft.com/office/powerpoint/2010/main" val="3323862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53</a:t>
            </a:fld>
            <a:endParaRPr lang="en-US"/>
          </a:p>
        </p:txBody>
      </p:sp>
    </p:spTree>
    <p:extLst>
      <p:ext uri="{BB962C8B-B14F-4D97-AF65-F5344CB8AC3E}">
        <p14:creationId xmlns:p14="http://schemas.microsoft.com/office/powerpoint/2010/main" val="14140789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54</a:t>
            </a:fld>
            <a:endParaRPr lang="en-US"/>
          </a:p>
        </p:txBody>
      </p:sp>
    </p:spTree>
    <p:extLst>
      <p:ext uri="{BB962C8B-B14F-4D97-AF65-F5344CB8AC3E}">
        <p14:creationId xmlns:p14="http://schemas.microsoft.com/office/powerpoint/2010/main" val="32119237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55</a:t>
            </a:fld>
            <a:endParaRPr lang="en-US"/>
          </a:p>
        </p:txBody>
      </p:sp>
    </p:spTree>
    <p:extLst>
      <p:ext uri="{BB962C8B-B14F-4D97-AF65-F5344CB8AC3E}">
        <p14:creationId xmlns:p14="http://schemas.microsoft.com/office/powerpoint/2010/main" val="1696593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56</a:t>
            </a:fld>
            <a:endParaRPr lang="en-US"/>
          </a:p>
        </p:txBody>
      </p:sp>
    </p:spTree>
    <p:extLst>
      <p:ext uri="{BB962C8B-B14F-4D97-AF65-F5344CB8AC3E}">
        <p14:creationId xmlns:p14="http://schemas.microsoft.com/office/powerpoint/2010/main" val="38704931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57</a:t>
            </a:fld>
            <a:endParaRPr lang="en-US"/>
          </a:p>
        </p:txBody>
      </p:sp>
    </p:spTree>
    <p:extLst>
      <p:ext uri="{BB962C8B-B14F-4D97-AF65-F5344CB8AC3E}">
        <p14:creationId xmlns:p14="http://schemas.microsoft.com/office/powerpoint/2010/main" val="1269881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58</a:t>
            </a:fld>
            <a:endParaRPr lang="en-US"/>
          </a:p>
        </p:txBody>
      </p:sp>
    </p:spTree>
    <p:extLst>
      <p:ext uri="{BB962C8B-B14F-4D97-AF65-F5344CB8AC3E}">
        <p14:creationId xmlns:p14="http://schemas.microsoft.com/office/powerpoint/2010/main" val="37847185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59</a:t>
            </a:fld>
            <a:endParaRPr lang="en-US" dirty="0"/>
          </a:p>
        </p:txBody>
      </p:sp>
    </p:spTree>
    <p:extLst>
      <p:ext uri="{BB962C8B-B14F-4D97-AF65-F5344CB8AC3E}">
        <p14:creationId xmlns:p14="http://schemas.microsoft.com/office/powerpoint/2010/main" val="428346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6</a:t>
            </a:fld>
            <a:endParaRPr lang="en-US"/>
          </a:p>
        </p:txBody>
      </p:sp>
    </p:spTree>
    <p:extLst>
      <p:ext uri="{BB962C8B-B14F-4D97-AF65-F5344CB8AC3E}">
        <p14:creationId xmlns:p14="http://schemas.microsoft.com/office/powerpoint/2010/main" val="157644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60</a:t>
            </a:fld>
            <a:endParaRPr lang="en-US"/>
          </a:p>
        </p:txBody>
      </p:sp>
    </p:spTree>
    <p:extLst>
      <p:ext uri="{BB962C8B-B14F-4D97-AF65-F5344CB8AC3E}">
        <p14:creationId xmlns:p14="http://schemas.microsoft.com/office/powerpoint/2010/main" val="876170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7</a:t>
            </a:fld>
            <a:endParaRPr lang="en-US" dirty="0"/>
          </a:p>
        </p:txBody>
      </p:sp>
    </p:spTree>
    <p:extLst>
      <p:ext uri="{BB962C8B-B14F-4D97-AF65-F5344CB8AC3E}">
        <p14:creationId xmlns:p14="http://schemas.microsoft.com/office/powerpoint/2010/main" val="2057192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8</a:t>
            </a:fld>
            <a:endParaRPr lang="en-US"/>
          </a:p>
        </p:txBody>
      </p:sp>
    </p:spTree>
    <p:extLst>
      <p:ext uri="{BB962C8B-B14F-4D97-AF65-F5344CB8AC3E}">
        <p14:creationId xmlns:p14="http://schemas.microsoft.com/office/powerpoint/2010/main" val="2393200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en-US" smtClean="0"/>
              <a:t>9</a:t>
            </a:fld>
            <a:endParaRPr lang="en-US"/>
          </a:p>
        </p:txBody>
      </p:sp>
    </p:spTree>
    <p:extLst>
      <p:ext uri="{BB962C8B-B14F-4D97-AF65-F5344CB8AC3E}">
        <p14:creationId xmlns:p14="http://schemas.microsoft.com/office/powerpoint/2010/main" val="1239722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data-action-lab.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xmlns="" id="{8660B4BC-DC82-2F4B-8259-A31908DA326A}"/>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441840" y="6455412"/>
            <a:ext cx="4097020" cy="273946"/>
          </a:xfrm>
          <a:prstGeom prst="rect">
            <a:avLst/>
          </a:prstGeom>
        </p:spPr>
      </p:pic>
      <p:pic>
        <p:nvPicPr>
          <p:cNvPr id="16" name="Picture 15">
            <a:extLst>
              <a:ext uri="{FF2B5EF4-FFF2-40B4-BE49-F238E27FC236}">
                <a16:creationId xmlns:a16="http://schemas.microsoft.com/office/drawing/2014/main" xmlns="" id="{6C22A88A-9765-D941-BD45-B945CFE47F40}"/>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xmlns="" id="{FD46C79E-AEC5-A44D-8507-F79BD078FCEA}"/>
              </a:ext>
            </a:extLst>
          </p:cNvPr>
          <p:cNvSpPr txBox="1"/>
          <p:nvPr userDrawn="1"/>
        </p:nvSpPr>
        <p:spPr>
          <a:xfrm>
            <a:off x="9037320" y="6407719"/>
            <a:ext cx="2377440" cy="369332"/>
          </a:xfrm>
          <a:prstGeom prst="rect">
            <a:avLst/>
          </a:prstGeom>
          <a:noFill/>
        </p:spPr>
        <p:txBody>
          <a:bodyPr wrap="square" rtlCol="0">
            <a:spAutoFit/>
          </a:bodyPr>
          <a:lstStyle/>
          <a:p>
            <a:pPr algn="r"/>
            <a:r>
              <a:rPr lang="en-US" dirty="0">
                <a:solidFill>
                  <a:srgbClr val="B3B3B3"/>
                </a:solidFill>
                <a:hlinkClick r:id="rId12">
                  <a:extLst>
                    <a:ext uri="{A12FA001-AC4F-418D-AE19-62706E023703}">
                      <ahyp:hlinkClr xmlns:ahyp="http://schemas.microsoft.com/office/drawing/2018/hyperlinkcolor" xmlns="" val="tx"/>
                    </a:ext>
                  </a:extLst>
                </a:hlinkClick>
              </a:rPr>
              <a:t>data-action-lab.com</a:t>
            </a:r>
            <a:endParaRPr lang="en-US" dirty="0">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hyperlink" Target="data-action-lab.com" TargetMode="External"/><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tags" Target="../tags/tag55.xml"/><Relationship Id="rId3" Type="http://schemas.openxmlformats.org/officeDocument/2006/relationships/tags" Target="../tags/tag32.xml"/><Relationship Id="rId21" Type="http://schemas.openxmlformats.org/officeDocument/2006/relationships/tags" Target="../tags/tag50.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tags" Target="../tags/tag54.xml"/><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tags" Target="../tags/tag53.xml"/><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tags" Target="../tags/tag52.xml"/><Relationship Id="rId28" Type="http://schemas.openxmlformats.org/officeDocument/2006/relationships/notesSlide" Target="../notesSlides/notesSlide11.xml"/><Relationship Id="rId10" Type="http://schemas.openxmlformats.org/officeDocument/2006/relationships/tags" Target="../tags/tag39.xml"/><Relationship Id="rId19" Type="http://schemas.openxmlformats.org/officeDocument/2006/relationships/tags" Target="../tags/tag48.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tags" Target="../tags/tag51.xml"/><Relationship Id="rId27"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18" Type="http://schemas.openxmlformats.org/officeDocument/2006/relationships/tags" Target="../tags/tag82.xml"/><Relationship Id="rId26" Type="http://schemas.openxmlformats.org/officeDocument/2006/relationships/tags" Target="../tags/tag90.xml"/><Relationship Id="rId39" Type="http://schemas.openxmlformats.org/officeDocument/2006/relationships/image" Target="../media/image4.png"/><Relationship Id="rId3" Type="http://schemas.openxmlformats.org/officeDocument/2006/relationships/tags" Target="../tags/tag67.xml"/><Relationship Id="rId21" Type="http://schemas.openxmlformats.org/officeDocument/2006/relationships/tags" Target="../tags/tag85.xml"/><Relationship Id="rId34" Type="http://schemas.openxmlformats.org/officeDocument/2006/relationships/tags" Target="../tags/tag98.xml"/><Relationship Id="rId42" Type="http://schemas.openxmlformats.org/officeDocument/2006/relationships/image" Target="../media/image6.png"/><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tags" Target="../tags/tag81.xml"/><Relationship Id="rId25" Type="http://schemas.openxmlformats.org/officeDocument/2006/relationships/tags" Target="../tags/tag89.xml"/><Relationship Id="rId33" Type="http://schemas.openxmlformats.org/officeDocument/2006/relationships/tags" Target="../tags/tag97.xml"/><Relationship Id="rId38" Type="http://schemas.openxmlformats.org/officeDocument/2006/relationships/image" Target="../media/image7.png"/><Relationship Id="rId2" Type="http://schemas.openxmlformats.org/officeDocument/2006/relationships/tags" Target="../tags/tag66.xml"/><Relationship Id="rId16" Type="http://schemas.openxmlformats.org/officeDocument/2006/relationships/tags" Target="../tags/tag80.xml"/><Relationship Id="rId20" Type="http://schemas.openxmlformats.org/officeDocument/2006/relationships/tags" Target="../tags/tag84.xml"/><Relationship Id="rId29" Type="http://schemas.openxmlformats.org/officeDocument/2006/relationships/tags" Target="../tags/tag93.xml"/><Relationship Id="rId41" Type="http://schemas.openxmlformats.org/officeDocument/2006/relationships/image" Target="../media/image10.png"/><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24" Type="http://schemas.openxmlformats.org/officeDocument/2006/relationships/tags" Target="../tags/tag88.xml"/><Relationship Id="rId32" Type="http://schemas.openxmlformats.org/officeDocument/2006/relationships/tags" Target="../tags/tag96.xml"/><Relationship Id="rId37" Type="http://schemas.openxmlformats.org/officeDocument/2006/relationships/image" Target="../media/image5.png"/><Relationship Id="rId40" Type="http://schemas.openxmlformats.org/officeDocument/2006/relationships/image" Target="../media/image9.png"/><Relationship Id="rId5" Type="http://schemas.openxmlformats.org/officeDocument/2006/relationships/tags" Target="../tags/tag69.xml"/><Relationship Id="rId15" Type="http://schemas.openxmlformats.org/officeDocument/2006/relationships/tags" Target="../tags/tag79.xml"/><Relationship Id="rId23" Type="http://schemas.openxmlformats.org/officeDocument/2006/relationships/tags" Target="../tags/tag87.xml"/><Relationship Id="rId28" Type="http://schemas.openxmlformats.org/officeDocument/2006/relationships/tags" Target="../tags/tag92.xml"/><Relationship Id="rId36" Type="http://schemas.openxmlformats.org/officeDocument/2006/relationships/notesSlide" Target="../notesSlides/notesSlide16.xml"/><Relationship Id="rId10" Type="http://schemas.openxmlformats.org/officeDocument/2006/relationships/tags" Target="../tags/tag74.xml"/><Relationship Id="rId19" Type="http://schemas.openxmlformats.org/officeDocument/2006/relationships/tags" Target="../tags/tag83.xml"/><Relationship Id="rId31" Type="http://schemas.openxmlformats.org/officeDocument/2006/relationships/tags" Target="../tags/tag95.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tags" Target="../tags/tag78.xml"/><Relationship Id="rId22" Type="http://schemas.openxmlformats.org/officeDocument/2006/relationships/tags" Target="../tags/tag86.xml"/><Relationship Id="rId27" Type="http://schemas.openxmlformats.org/officeDocument/2006/relationships/tags" Target="../tags/tag91.xml"/><Relationship Id="rId30" Type="http://schemas.openxmlformats.org/officeDocument/2006/relationships/tags" Target="../tags/tag94.xml"/><Relationship Id="rId35"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18" Type="http://schemas.openxmlformats.org/officeDocument/2006/relationships/tags" Target="../tags/tag116.xml"/><Relationship Id="rId26" Type="http://schemas.openxmlformats.org/officeDocument/2006/relationships/tags" Target="../tags/tag124.xml"/><Relationship Id="rId39" Type="http://schemas.openxmlformats.org/officeDocument/2006/relationships/image" Target="../media/image50.png"/><Relationship Id="rId3" Type="http://schemas.openxmlformats.org/officeDocument/2006/relationships/tags" Target="../tags/tag101.xml"/><Relationship Id="rId21" Type="http://schemas.openxmlformats.org/officeDocument/2006/relationships/tags" Target="../tags/tag119.xml"/><Relationship Id="rId34" Type="http://schemas.openxmlformats.org/officeDocument/2006/relationships/tags" Target="../tags/tag132.xml"/><Relationship Id="rId42" Type="http://schemas.openxmlformats.org/officeDocument/2006/relationships/image" Target="../media/image11.png"/><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tags" Target="../tags/tag115.xml"/><Relationship Id="rId25" Type="http://schemas.openxmlformats.org/officeDocument/2006/relationships/tags" Target="../tags/tag123.xml"/><Relationship Id="rId33" Type="http://schemas.openxmlformats.org/officeDocument/2006/relationships/tags" Target="../tags/tag131.xml"/><Relationship Id="rId38" Type="http://schemas.openxmlformats.org/officeDocument/2006/relationships/image" Target="../media/image8.png"/><Relationship Id="rId2" Type="http://schemas.openxmlformats.org/officeDocument/2006/relationships/tags" Target="../tags/tag100.xml"/><Relationship Id="rId16" Type="http://schemas.openxmlformats.org/officeDocument/2006/relationships/tags" Target="../tags/tag114.xml"/><Relationship Id="rId20" Type="http://schemas.openxmlformats.org/officeDocument/2006/relationships/tags" Target="../tags/tag118.xml"/><Relationship Id="rId29" Type="http://schemas.openxmlformats.org/officeDocument/2006/relationships/tags" Target="../tags/tag127.xml"/><Relationship Id="rId41" Type="http://schemas.openxmlformats.org/officeDocument/2006/relationships/image" Target="../media/image10.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24" Type="http://schemas.openxmlformats.org/officeDocument/2006/relationships/tags" Target="../tags/tag122.xml"/><Relationship Id="rId32" Type="http://schemas.openxmlformats.org/officeDocument/2006/relationships/tags" Target="../tags/tag130.xml"/><Relationship Id="rId37" Type="http://schemas.openxmlformats.org/officeDocument/2006/relationships/image" Target="../media/image5.png"/><Relationship Id="rId40" Type="http://schemas.openxmlformats.org/officeDocument/2006/relationships/image" Target="../media/image9.png"/><Relationship Id="rId5" Type="http://schemas.openxmlformats.org/officeDocument/2006/relationships/tags" Target="../tags/tag103.xml"/><Relationship Id="rId15" Type="http://schemas.openxmlformats.org/officeDocument/2006/relationships/tags" Target="../tags/tag113.xml"/><Relationship Id="rId23" Type="http://schemas.openxmlformats.org/officeDocument/2006/relationships/tags" Target="../tags/tag121.xml"/><Relationship Id="rId28" Type="http://schemas.openxmlformats.org/officeDocument/2006/relationships/tags" Target="../tags/tag126.xml"/><Relationship Id="rId36" Type="http://schemas.openxmlformats.org/officeDocument/2006/relationships/notesSlide" Target="../notesSlides/notesSlide17.xml"/><Relationship Id="rId10" Type="http://schemas.openxmlformats.org/officeDocument/2006/relationships/tags" Target="../tags/tag108.xml"/><Relationship Id="rId19" Type="http://schemas.openxmlformats.org/officeDocument/2006/relationships/tags" Target="../tags/tag117.xml"/><Relationship Id="rId31" Type="http://schemas.openxmlformats.org/officeDocument/2006/relationships/tags" Target="../tags/tag129.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 Id="rId22" Type="http://schemas.openxmlformats.org/officeDocument/2006/relationships/tags" Target="../tags/tag120.xml"/><Relationship Id="rId27" Type="http://schemas.openxmlformats.org/officeDocument/2006/relationships/tags" Target="../tags/tag125.xml"/><Relationship Id="rId30" Type="http://schemas.openxmlformats.org/officeDocument/2006/relationships/tags" Target="../tags/tag128.xml"/><Relationship Id="rId35"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tags" Target="../tags/tag150.xml"/><Relationship Id="rId26" Type="http://schemas.openxmlformats.org/officeDocument/2006/relationships/tags" Target="../tags/tag158.xml"/><Relationship Id="rId39" Type="http://schemas.openxmlformats.org/officeDocument/2006/relationships/image" Target="../media/image14.png"/><Relationship Id="rId3" Type="http://schemas.openxmlformats.org/officeDocument/2006/relationships/tags" Target="../tags/tag135.xml"/><Relationship Id="rId21" Type="http://schemas.openxmlformats.org/officeDocument/2006/relationships/tags" Target="../tags/tag153.xml"/><Relationship Id="rId34" Type="http://schemas.openxmlformats.org/officeDocument/2006/relationships/notesSlide" Target="../notesSlides/notesSlide18.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5" Type="http://schemas.openxmlformats.org/officeDocument/2006/relationships/tags" Target="../tags/tag157.xml"/><Relationship Id="rId33" Type="http://schemas.openxmlformats.org/officeDocument/2006/relationships/slideLayout" Target="../slideLayouts/slideLayout2.xml"/><Relationship Id="rId38" Type="http://schemas.openxmlformats.org/officeDocument/2006/relationships/image" Target="../media/image13.png"/><Relationship Id="rId2" Type="http://schemas.openxmlformats.org/officeDocument/2006/relationships/tags" Target="../tags/tag134.xml"/><Relationship Id="rId16" Type="http://schemas.openxmlformats.org/officeDocument/2006/relationships/tags" Target="../tags/tag148.xml"/><Relationship Id="rId20" Type="http://schemas.openxmlformats.org/officeDocument/2006/relationships/tags" Target="../tags/tag152.xml"/><Relationship Id="rId29" Type="http://schemas.openxmlformats.org/officeDocument/2006/relationships/tags" Target="../tags/tag161.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tags" Target="../tags/tag156.xml"/><Relationship Id="rId32" Type="http://schemas.openxmlformats.org/officeDocument/2006/relationships/tags" Target="../tags/tag164.xml"/><Relationship Id="rId37" Type="http://schemas.openxmlformats.org/officeDocument/2006/relationships/image" Target="../media/image60.png"/><Relationship Id="rId40" Type="http://schemas.openxmlformats.org/officeDocument/2006/relationships/image" Target="../media/image6.png"/><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tags" Target="../tags/tag155.xml"/><Relationship Id="rId28" Type="http://schemas.openxmlformats.org/officeDocument/2006/relationships/tags" Target="../tags/tag160.xml"/><Relationship Id="rId36" Type="http://schemas.openxmlformats.org/officeDocument/2006/relationships/image" Target="../media/image12.png"/><Relationship Id="rId10" Type="http://schemas.openxmlformats.org/officeDocument/2006/relationships/tags" Target="../tags/tag142.xml"/><Relationship Id="rId19" Type="http://schemas.openxmlformats.org/officeDocument/2006/relationships/tags" Target="../tags/tag151.xml"/><Relationship Id="rId31" Type="http://schemas.openxmlformats.org/officeDocument/2006/relationships/tags" Target="../tags/tag163.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tags" Target="../tags/tag154.xml"/><Relationship Id="rId27" Type="http://schemas.openxmlformats.org/officeDocument/2006/relationships/tags" Target="../tags/tag159.xml"/><Relationship Id="rId30" Type="http://schemas.openxmlformats.org/officeDocument/2006/relationships/tags" Target="../tags/tag162.xml"/><Relationship Id="rId35"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18" Type="http://schemas.openxmlformats.org/officeDocument/2006/relationships/tags" Target="../tags/tag182.xml"/><Relationship Id="rId26" Type="http://schemas.openxmlformats.org/officeDocument/2006/relationships/tags" Target="../tags/tag190.xml"/><Relationship Id="rId3" Type="http://schemas.openxmlformats.org/officeDocument/2006/relationships/tags" Target="../tags/tag167.xml"/><Relationship Id="rId21" Type="http://schemas.openxmlformats.org/officeDocument/2006/relationships/tags" Target="../tags/tag185.xml"/><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tags" Target="../tags/tag181.xml"/><Relationship Id="rId25" Type="http://schemas.openxmlformats.org/officeDocument/2006/relationships/tags" Target="../tags/tag189.xml"/><Relationship Id="rId2" Type="http://schemas.openxmlformats.org/officeDocument/2006/relationships/tags" Target="../tags/tag166.xml"/><Relationship Id="rId16" Type="http://schemas.openxmlformats.org/officeDocument/2006/relationships/tags" Target="../tags/tag180.xml"/><Relationship Id="rId20" Type="http://schemas.openxmlformats.org/officeDocument/2006/relationships/tags" Target="../tags/tag184.xml"/><Relationship Id="rId29" Type="http://schemas.openxmlformats.org/officeDocument/2006/relationships/slideLayout" Target="../slideLayouts/slideLayout2.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24" Type="http://schemas.openxmlformats.org/officeDocument/2006/relationships/tags" Target="../tags/tag188.xml"/><Relationship Id="rId5" Type="http://schemas.openxmlformats.org/officeDocument/2006/relationships/tags" Target="../tags/tag169.xml"/><Relationship Id="rId15" Type="http://schemas.openxmlformats.org/officeDocument/2006/relationships/tags" Target="../tags/tag179.xml"/><Relationship Id="rId23" Type="http://schemas.openxmlformats.org/officeDocument/2006/relationships/tags" Target="../tags/tag187.xml"/><Relationship Id="rId28" Type="http://schemas.openxmlformats.org/officeDocument/2006/relationships/tags" Target="../tags/tag192.xml"/><Relationship Id="rId10" Type="http://schemas.openxmlformats.org/officeDocument/2006/relationships/tags" Target="../tags/tag174.xml"/><Relationship Id="rId19" Type="http://schemas.openxmlformats.org/officeDocument/2006/relationships/tags" Target="../tags/tag183.xml"/><Relationship Id="rId31" Type="http://schemas.openxmlformats.org/officeDocument/2006/relationships/image" Target="../media/image15.png"/><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 Id="rId22" Type="http://schemas.openxmlformats.org/officeDocument/2006/relationships/tags" Target="../tags/tag186.xml"/><Relationship Id="rId27" Type="http://schemas.openxmlformats.org/officeDocument/2006/relationships/tags" Target="../tags/tag191.xml"/><Relationship Id="rId30"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tags" Target="../tags/tag210.xml"/><Relationship Id="rId3" Type="http://schemas.openxmlformats.org/officeDocument/2006/relationships/tags" Target="../tags/tag195.xml"/><Relationship Id="rId21" Type="http://schemas.openxmlformats.org/officeDocument/2006/relationships/image" Target="../media/image15.png"/><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notesSlide" Target="../notesSlides/notesSlide20.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tags" Target="../tags/tag207.xml"/><Relationship Id="rId10" Type="http://schemas.openxmlformats.org/officeDocument/2006/relationships/tags" Target="../tags/tag202.xml"/><Relationship Id="rId19" Type="http://schemas.openxmlformats.org/officeDocument/2006/relationships/slideLayout" Target="../slideLayouts/slideLayout2.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s>
</file>

<file path=ppt/slides/_rels/slide21.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tags" Target="../tags/tag223.xml"/><Relationship Id="rId18" Type="http://schemas.openxmlformats.org/officeDocument/2006/relationships/tags" Target="../tags/tag228.xml"/><Relationship Id="rId3" Type="http://schemas.openxmlformats.org/officeDocument/2006/relationships/tags" Target="../tags/tag213.xml"/><Relationship Id="rId21" Type="http://schemas.openxmlformats.org/officeDocument/2006/relationships/image" Target="../media/image15.png"/><Relationship Id="rId7" Type="http://schemas.openxmlformats.org/officeDocument/2006/relationships/tags" Target="../tags/tag217.xml"/><Relationship Id="rId12" Type="http://schemas.openxmlformats.org/officeDocument/2006/relationships/tags" Target="../tags/tag222.xml"/><Relationship Id="rId17" Type="http://schemas.openxmlformats.org/officeDocument/2006/relationships/tags" Target="../tags/tag227.xml"/><Relationship Id="rId2" Type="http://schemas.openxmlformats.org/officeDocument/2006/relationships/tags" Target="../tags/tag212.xml"/><Relationship Id="rId16" Type="http://schemas.openxmlformats.org/officeDocument/2006/relationships/tags" Target="../tags/tag226.xml"/><Relationship Id="rId20" Type="http://schemas.openxmlformats.org/officeDocument/2006/relationships/notesSlide" Target="../notesSlides/notesSlide21.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5" Type="http://schemas.openxmlformats.org/officeDocument/2006/relationships/tags" Target="../tags/tag215.xml"/><Relationship Id="rId15" Type="http://schemas.openxmlformats.org/officeDocument/2006/relationships/tags" Target="../tags/tag225.xml"/><Relationship Id="rId23" Type="http://schemas.openxmlformats.org/officeDocument/2006/relationships/image" Target="../media/image140.png"/><Relationship Id="rId10" Type="http://schemas.openxmlformats.org/officeDocument/2006/relationships/tags" Target="../tags/tag220.xml"/><Relationship Id="rId19" Type="http://schemas.openxmlformats.org/officeDocument/2006/relationships/slideLayout" Target="../slideLayouts/slideLayout2.xml"/><Relationship Id="rId4" Type="http://schemas.openxmlformats.org/officeDocument/2006/relationships/tags" Target="../tags/tag214.xml"/><Relationship Id="rId9" Type="http://schemas.openxmlformats.org/officeDocument/2006/relationships/tags" Target="../tags/tag219.xml"/><Relationship Id="rId14" Type="http://schemas.openxmlformats.org/officeDocument/2006/relationships/tags" Target="../tags/tag224.xml"/><Relationship Id="rId22" Type="http://schemas.openxmlformats.org/officeDocument/2006/relationships/image" Target="../media/image130.png"/></Relationships>
</file>

<file path=ppt/slides/_rels/slide22.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tags" Target="../tags/tag241.xml"/><Relationship Id="rId18" Type="http://schemas.openxmlformats.org/officeDocument/2006/relationships/tags" Target="../tags/tag246.xml"/><Relationship Id="rId26" Type="http://schemas.openxmlformats.org/officeDocument/2006/relationships/tags" Target="../tags/tag254.xml"/><Relationship Id="rId3" Type="http://schemas.openxmlformats.org/officeDocument/2006/relationships/tags" Target="../tags/tag231.xml"/><Relationship Id="rId21" Type="http://schemas.openxmlformats.org/officeDocument/2006/relationships/tags" Target="../tags/tag249.xml"/><Relationship Id="rId7" Type="http://schemas.openxmlformats.org/officeDocument/2006/relationships/tags" Target="../tags/tag235.xml"/><Relationship Id="rId12" Type="http://schemas.openxmlformats.org/officeDocument/2006/relationships/tags" Target="../tags/tag240.xml"/><Relationship Id="rId17" Type="http://schemas.openxmlformats.org/officeDocument/2006/relationships/tags" Target="../tags/tag245.xml"/><Relationship Id="rId25" Type="http://schemas.openxmlformats.org/officeDocument/2006/relationships/tags" Target="../tags/tag253.xml"/><Relationship Id="rId2" Type="http://schemas.openxmlformats.org/officeDocument/2006/relationships/tags" Target="../tags/tag230.xml"/><Relationship Id="rId16" Type="http://schemas.openxmlformats.org/officeDocument/2006/relationships/tags" Target="../tags/tag244.xml"/><Relationship Id="rId20" Type="http://schemas.openxmlformats.org/officeDocument/2006/relationships/tags" Target="../tags/tag248.xml"/><Relationship Id="rId29" Type="http://schemas.openxmlformats.org/officeDocument/2006/relationships/image" Target="../media/image15.png"/><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tags" Target="../tags/tag239.xml"/><Relationship Id="rId24" Type="http://schemas.openxmlformats.org/officeDocument/2006/relationships/tags" Target="../tags/tag252.xml"/><Relationship Id="rId5" Type="http://schemas.openxmlformats.org/officeDocument/2006/relationships/tags" Target="../tags/tag233.xml"/><Relationship Id="rId15" Type="http://schemas.openxmlformats.org/officeDocument/2006/relationships/tags" Target="../tags/tag243.xml"/><Relationship Id="rId23" Type="http://schemas.openxmlformats.org/officeDocument/2006/relationships/tags" Target="../tags/tag251.xml"/><Relationship Id="rId28" Type="http://schemas.openxmlformats.org/officeDocument/2006/relationships/notesSlide" Target="../notesSlides/notesSlide22.xml"/><Relationship Id="rId10" Type="http://schemas.openxmlformats.org/officeDocument/2006/relationships/tags" Target="../tags/tag238.xml"/><Relationship Id="rId19" Type="http://schemas.openxmlformats.org/officeDocument/2006/relationships/tags" Target="../tags/tag247.xml"/><Relationship Id="rId31" Type="http://schemas.openxmlformats.org/officeDocument/2006/relationships/image" Target="../media/image16.png"/><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tags" Target="../tags/tag242.xml"/><Relationship Id="rId22" Type="http://schemas.openxmlformats.org/officeDocument/2006/relationships/tags" Target="../tags/tag250.xml"/><Relationship Id="rId27" Type="http://schemas.openxmlformats.org/officeDocument/2006/relationships/slideLayout" Target="../slideLayouts/slideLayout2.xml"/><Relationship Id="rId30" Type="http://schemas.openxmlformats.org/officeDocument/2006/relationships/image" Target="../media/image150.png"/></Relationships>
</file>

<file path=ppt/slides/_rels/slide23.xml.rels><?xml version="1.0" encoding="UTF-8" standalone="yes"?>
<Relationships xmlns="http://schemas.openxmlformats.org/package/2006/relationships"><Relationship Id="rId8" Type="http://schemas.openxmlformats.org/officeDocument/2006/relationships/tags" Target="../tags/tag262.xml"/><Relationship Id="rId13" Type="http://schemas.openxmlformats.org/officeDocument/2006/relationships/tags" Target="../tags/tag267.xml"/><Relationship Id="rId18" Type="http://schemas.openxmlformats.org/officeDocument/2006/relationships/tags" Target="../tags/tag272.xml"/><Relationship Id="rId26" Type="http://schemas.openxmlformats.org/officeDocument/2006/relationships/notesSlide" Target="../notesSlides/notesSlide23.xml"/><Relationship Id="rId3" Type="http://schemas.openxmlformats.org/officeDocument/2006/relationships/tags" Target="../tags/tag257.xml"/><Relationship Id="rId21" Type="http://schemas.openxmlformats.org/officeDocument/2006/relationships/tags" Target="../tags/tag275.xml"/><Relationship Id="rId7" Type="http://schemas.openxmlformats.org/officeDocument/2006/relationships/tags" Target="../tags/tag261.xml"/><Relationship Id="rId12" Type="http://schemas.openxmlformats.org/officeDocument/2006/relationships/tags" Target="../tags/tag266.xml"/><Relationship Id="rId17" Type="http://schemas.openxmlformats.org/officeDocument/2006/relationships/tags" Target="../tags/tag271.xml"/><Relationship Id="rId25" Type="http://schemas.openxmlformats.org/officeDocument/2006/relationships/slideLayout" Target="../slideLayouts/slideLayout2.xml"/><Relationship Id="rId2" Type="http://schemas.openxmlformats.org/officeDocument/2006/relationships/tags" Target="../tags/tag256.xml"/><Relationship Id="rId16" Type="http://schemas.openxmlformats.org/officeDocument/2006/relationships/tags" Target="../tags/tag270.xml"/><Relationship Id="rId20" Type="http://schemas.openxmlformats.org/officeDocument/2006/relationships/tags" Target="../tags/tag274.xml"/><Relationship Id="rId29" Type="http://schemas.openxmlformats.org/officeDocument/2006/relationships/image" Target="../media/image16.png"/><Relationship Id="rId1" Type="http://schemas.openxmlformats.org/officeDocument/2006/relationships/tags" Target="../tags/tag255.xml"/><Relationship Id="rId6" Type="http://schemas.openxmlformats.org/officeDocument/2006/relationships/tags" Target="../tags/tag260.xml"/><Relationship Id="rId11" Type="http://schemas.openxmlformats.org/officeDocument/2006/relationships/tags" Target="../tags/tag265.xml"/><Relationship Id="rId24" Type="http://schemas.openxmlformats.org/officeDocument/2006/relationships/tags" Target="../tags/tag278.xml"/><Relationship Id="rId5" Type="http://schemas.openxmlformats.org/officeDocument/2006/relationships/tags" Target="../tags/tag259.xml"/><Relationship Id="rId15" Type="http://schemas.openxmlformats.org/officeDocument/2006/relationships/tags" Target="../tags/tag269.xml"/><Relationship Id="rId23" Type="http://schemas.openxmlformats.org/officeDocument/2006/relationships/tags" Target="../tags/tag277.xml"/><Relationship Id="rId28" Type="http://schemas.openxmlformats.org/officeDocument/2006/relationships/image" Target="../media/image150.png"/><Relationship Id="rId10" Type="http://schemas.openxmlformats.org/officeDocument/2006/relationships/tags" Target="../tags/tag264.xml"/><Relationship Id="rId19" Type="http://schemas.openxmlformats.org/officeDocument/2006/relationships/tags" Target="../tags/tag273.xml"/><Relationship Id="rId4" Type="http://schemas.openxmlformats.org/officeDocument/2006/relationships/tags" Target="../tags/tag258.xml"/><Relationship Id="rId9" Type="http://schemas.openxmlformats.org/officeDocument/2006/relationships/tags" Target="../tags/tag263.xml"/><Relationship Id="rId14" Type="http://schemas.openxmlformats.org/officeDocument/2006/relationships/tags" Target="../tags/tag268.xml"/><Relationship Id="rId22" Type="http://schemas.openxmlformats.org/officeDocument/2006/relationships/tags" Target="../tags/tag276.xml"/><Relationship Id="rId27"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tags" Target="../tags/tag286.xml"/><Relationship Id="rId13" Type="http://schemas.openxmlformats.org/officeDocument/2006/relationships/tags" Target="../tags/tag291.xml"/><Relationship Id="rId18" Type="http://schemas.openxmlformats.org/officeDocument/2006/relationships/tags" Target="../tags/tag296.xml"/><Relationship Id="rId26" Type="http://schemas.openxmlformats.org/officeDocument/2006/relationships/slideLayout" Target="../slideLayouts/slideLayout2.xml"/><Relationship Id="rId3" Type="http://schemas.openxmlformats.org/officeDocument/2006/relationships/tags" Target="../tags/tag281.xml"/><Relationship Id="rId21" Type="http://schemas.openxmlformats.org/officeDocument/2006/relationships/tags" Target="../tags/tag299.xml"/><Relationship Id="rId7" Type="http://schemas.openxmlformats.org/officeDocument/2006/relationships/tags" Target="../tags/tag285.xml"/><Relationship Id="rId12" Type="http://schemas.openxmlformats.org/officeDocument/2006/relationships/tags" Target="../tags/tag290.xml"/><Relationship Id="rId17" Type="http://schemas.openxmlformats.org/officeDocument/2006/relationships/tags" Target="../tags/tag295.xml"/><Relationship Id="rId25" Type="http://schemas.openxmlformats.org/officeDocument/2006/relationships/tags" Target="../tags/tag303.xml"/><Relationship Id="rId2" Type="http://schemas.openxmlformats.org/officeDocument/2006/relationships/tags" Target="../tags/tag280.xml"/><Relationship Id="rId16" Type="http://schemas.openxmlformats.org/officeDocument/2006/relationships/tags" Target="../tags/tag294.xml"/><Relationship Id="rId20" Type="http://schemas.openxmlformats.org/officeDocument/2006/relationships/tags" Target="../tags/tag298.xml"/><Relationship Id="rId29" Type="http://schemas.openxmlformats.org/officeDocument/2006/relationships/image" Target="../media/image150.png"/><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tags" Target="../tags/tag289.xml"/><Relationship Id="rId24" Type="http://schemas.openxmlformats.org/officeDocument/2006/relationships/tags" Target="../tags/tag302.xml"/><Relationship Id="rId32" Type="http://schemas.openxmlformats.org/officeDocument/2006/relationships/image" Target="../media/image18.png"/><Relationship Id="rId5" Type="http://schemas.openxmlformats.org/officeDocument/2006/relationships/tags" Target="../tags/tag283.xml"/><Relationship Id="rId15" Type="http://schemas.openxmlformats.org/officeDocument/2006/relationships/tags" Target="../tags/tag293.xml"/><Relationship Id="rId23" Type="http://schemas.openxmlformats.org/officeDocument/2006/relationships/tags" Target="../tags/tag301.xml"/><Relationship Id="rId28" Type="http://schemas.openxmlformats.org/officeDocument/2006/relationships/image" Target="../media/image15.png"/><Relationship Id="rId10" Type="http://schemas.openxmlformats.org/officeDocument/2006/relationships/tags" Target="../tags/tag288.xml"/><Relationship Id="rId19" Type="http://schemas.openxmlformats.org/officeDocument/2006/relationships/tags" Target="../tags/tag297.xml"/><Relationship Id="rId31" Type="http://schemas.openxmlformats.org/officeDocument/2006/relationships/image" Target="../media/image17.png"/><Relationship Id="rId4" Type="http://schemas.openxmlformats.org/officeDocument/2006/relationships/tags" Target="../tags/tag282.xml"/><Relationship Id="rId9" Type="http://schemas.openxmlformats.org/officeDocument/2006/relationships/tags" Target="../tags/tag287.xml"/><Relationship Id="rId14" Type="http://schemas.openxmlformats.org/officeDocument/2006/relationships/tags" Target="../tags/tag292.xml"/><Relationship Id="rId22" Type="http://schemas.openxmlformats.org/officeDocument/2006/relationships/tags" Target="../tags/tag300.xml"/><Relationship Id="rId27" Type="http://schemas.openxmlformats.org/officeDocument/2006/relationships/notesSlide" Target="../notesSlides/notesSlide24.xml"/><Relationship Id="rId30"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tags" Target="../tags/tag316.xml"/><Relationship Id="rId18" Type="http://schemas.openxmlformats.org/officeDocument/2006/relationships/tags" Target="../tags/tag321.xml"/><Relationship Id="rId26" Type="http://schemas.openxmlformats.org/officeDocument/2006/relationships/tags" Target="../tags/tag329.xml"/><Relationship Id="rId3" Type="http://schemas.openxmlformats.org/officeDocument/2006/relationships/tags" Target="../tags/tag306.xml"/><Relationship Id="rId21" Type="http://schemas.openxmlformats.org/officeDocument/2006/relationships/tags" Target="../tags/tag324.xml"/><Relationship Id="rId34" Type="http://schemas.openxmlformats.org/officeDocument/2006/relationships/image" Target="../media/image19.png"/><Relationship Id="rId7" Type="http://schemas.openxmlformats.org/officeDocument/2006/relationships/tags" Target="../tags/tag310.xml"/><Relationship Id="rId12" Type="http://schemas.openxmlformats.org/officeDocument/2006/relationships/tags" Target="../tags/tag315.xml"/><Relationship Id="rId17" Type="http://schemas.openxmlformats.org/officeDocument/2006/relationships/tags" Target="../tags/tag320.xml"/><Relationship Id="rId25" Type="http://schemas.openxmlformats.org/officeDocument/2006/relationships/tags" Target="../tags/tag328.xml"/><Relationship Id="rId33" Type="http://schemas.openxmlformats.org/officeDocument/2006/relationships/image" Target="../media/image15.png"/><Relationship Id="rId2" Type="http://schemas.openxmlformats.org/officeDocument/2006/relationships/tags" Target="../tags/tag305.xml"/><Relationship Id="rId16" Type="http://schemas.openxmlformats.org/officeDocument/2006/relationships/tags" Target="../tags/tag319.xml"/><Relationship Id="rId20" Type="http://schemas.openxmlformats.org/officeDocument/2006/relationships/tags" Target="../tags/tag323.xml"/><Relationship Id="rId29" Type="http://schemas.openxmlformats.org/officeDocument/2006/relationships/tags" Target="../tags/tag332.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24" Type="http://schemas.openxmlformats.org/officeDocument/2006/relationships/tags" Target="../tags/tag327.xml"/><Relationship Id="rId32" Type="http://schemas.openxmlformats.org/officeDocument/2006/relationships/notesSlide" Target="../notesSlides/notesSlide25.xml"/><Relationship Id="rId5" Type="http://schemas.openxmlformats.org/officeDocument/2006/relationships/tags" Target="../tags/tag308.xml"/><Relationship Id="rId15" Type="http://schemas.openxmlformats.org/officeDocument/2006/relationships/tags" Target="../tags/tag318.xml"/><Relationship Id="rId23" Type="http://schemas.openxmlformats.org/officeDocument/2006/relationships/tags" Target="../tags/tag326.xml"/><Relationship Id="rId28" Type="http://schemas.openxmlformats.org/officeDocument/2006/relationships/tags" Target="../tags/tag331.xml"/><Relationship Id="rId10" Type="http://schemas.openxmlformats.org/officeDocument/2006/relationships/tags" Target="../tags/tag313.xml"/><Relationship Id="rId19" Type="http://schemas.openxmlformats.org/officeDocument/2006/relationships/tags" Target="../tags/tag322.xml"/><Relationship Id="rId31" Type="http://schemas.openxmlformats.org/officeDocument/2006/relationships/slideLayout" Target="../slideLayouts/slideLayout2.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tags" Target="../tags/tag317.xml"/><Relationship Id="rId22" Type="http://schemas.openxmlformats.org/officeDocument/2006/relationships/tags" Target="../tags/tag325.xml"/><Relationship Id="rId27" Type="http://schemas.openxmlformats.org/officeDocument/2006/relationships/tags" Target="../tags/tag330.xml"/><Relationship Id="rId30" Type="http://schemas.openxmlformats.org/officeDocument/2006/relationships/tags" Target="../tags/tag333.xml"/></Relationships>
</file>

<file path=ppt/slides/_rels/slide26.xml.rels><?xml version="1.0" encoding="UTF-8" standalone="yes"?>
<Relationships xmlns="http://schemas.openxmlformats.org/package/2006/relationships"><Relationship Id="rId3" Type="http://schemas.openxmlformats.org/officeDocument/2006/relationships/tags" Target="../tags/tag336.xml"/><Relationship Id="rId7" Type="http://schemas.openxmlformats.org/officeDocument/2006/relationships/image" Target="../media/image21.png"/><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20.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image" Target="../media/image23.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22.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1.xml"/><Relationship Id="rId1" Type="http://schemas.openxmlformats.org/officeDocument/2006/relationships/tags" Target="../tags/tag340.xml"/><Relationship Id="rId5" Type="http://schemas.openxmlformats.org/officeDocument/2006/relationships/image" Target="../media/image2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3.xml"/><Relationship Id="rId1" Type="http://schemas.openxmlformats.org/officeDocument/2006/relationships/tags" Target="../tags/tag342.xml"/><Relationship Id="rId5" Type="http://schemas.openxmlformats.org/officeDocument/2006/relationships/image" Target="../media/image2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tags" Target="../tags/tag356.xml"/><Relationship Id="rId18" Type="http://schemas.openxmlformats.org/officeDocument/2006/relationships/tags" Target="../tags/tag361.xml"/><Relationship Id="rId26" Type="http://schemas.openxmlformats.org/officeDocument/2006/relationships/tags" Target="../tags/tag369.xml"/><Relationship Id="rId3" Type="http://schemas.openxmlformats.org/officeDocument/2006/relationships/tags" Target="../tags/tag346.xml"/><Relationship Id="rId21" Type="http://schemas.openxmlformats.org/officeDocument/2006/relationships/tags" Target="../tags/tag364.xml"/><Relationship Id="rId7" Type="http://schemas.openxmlformats.org/officeDocument/2006/relationships/tags" Target="../tags/tag350.xml"/><Relationship Id="rId12" Type="http://schemas.openxmlformats.org/officeDocument/2006/relationships/tags" Target="../tags/tag355.xml"/><Relationship Id="rId17" Type="http://schemas.openxmlformats.org/officeDocument/2006/relationships/tags" Target="../tags/tag360.xml"/><Relationship Id="rId25" Type="http://schemas.openxmlformats.org/officeDocument/2006/relationships/tags" Target="../tags/tag368.xml"/><Relationship Id="rId2" Type="http://schemas.openxmlformats.org/officeDocument/2006/relationships/tags" Target="../tags/tag345.xml"/><Relationship Id="rId16" Type="http://schemas.openxmlformats.org/officeDocument/2006/relationships/tags" Target="../tags/tag359.xml"/><Relationship Id="rId20" Type="http://schemas.openxmlformats.org/officeDocument/2006/relationships/tags" Target="../tags/tag363.xml"/><Relationship Id="rId29" Type="http://schemas.openxmlformats.org/officeDocument/2006/relationships/notesSlide" Target="../notesSlides/notesSlide30.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tags" Target="../tags/tag354.xml"/><Relationship Id="rId24" Type="http://schemas.openxmlformats.org/officeDocument/2006/relationships/tags" Target="../tags/tag367.xml"/><Relationship Id="rId5" Type="http://schemas.openxmlformats.org/officeDocument/2006/relationships/tags" Target="../tags/tag348.xml"/><Relationship Id="rId15" Type="http://schemas.openxmlformats.org/officeDocument/2006/relationships/tags" Target="../tags/tag358.xml"/><Relationship Id="rId23" Type="http://schemas.openxmlformats.org/officeDocument/2006/relationships/tags" Target="../tags/tag366.xml"/><Relationship Id="rId28" Type="http://schemas.openxmlformats.org/officeDocument/2006/relationships/slideLayout" Target="../slideLayouts/slideLayout2.xml"/><Relationship Id="rId10" Type="http://schemas.openxmlformats.org/officeDocument/2006/relationships/tags" Target="../tags/tag353.xml"/><Relationship Id="rId19" Type="http://schemas.openxmlformats.org/officeDocument/2006/relationships/tags" Target="../tags/tag362.xml"/><Relationship Id="rId4" Type="http://schemas.openxmlformats.org/officeDocument/2006/relationships/tags" Target="../tags/tag347.xml"/><Relationship Id="rId9" Type="http://schemas.openxmlformats.org/officeDocument/2006/relationships/tags" Target="../tags/tag352.xml"/><Relationship Id="rId14" Type="http://schemas.openxmlformats.org/officeDocument/2006/relationships/tags" Target="../tags/tag357.xml"/><Relationship Id="rId22" Type="http://schemas.openxmlformats.org/officeDocument/2006/relationships/tags" Target="../tags/tag365.xml"/><Relationship Id="rId27" Type="http://schemas.openxmlformats.org/officeDocument/2006/relationships/tags" Target="../tags/tag370.xml"/><Relationship Id="rId30"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2.xml"/><Relationship Id="rId1" Type="http://schemas.openxmlformats.org/officeDocument/2006/relationships/tags" Target="../tags/tag371.xml"/><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hyperlink" Target="http://playground.tensorflow.org/" TargetMode="External"/><Relationship Id="rId3" Type="http://schemas.openxmlformats.org/officeDocument/2006/relationships/tags" Target="../tags/tag375.xml"/><Relationship Id="rId7" Type="http://schemas.openxmlformats.org/officeDocument/2006/relationships/image" Target="../media/image27.png"/><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37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8.xml"/><Relationship Id="rId1" Type="http://schemas.openxmlformats.org/officeDocument/2006/relationships/tags" Target="../tags/tag377.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0.xml"/><Relationship Id="rId1" Type="http://schemas.openxmlformats.org/officeDocument/2006/relationships/tags" Target="../tags/tag379.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2.xml"/><Relationship Id="rId1" Type="http://schemas.openxmlformats.org/officeDocument/2006/relationships/tags" Target="../tags/tag381.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ww.3blue1brown.com/videos/2017/10/9/neural-network" TargetMode="External"/><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hyperlink" Target="https://www.youtube.com/watch?v=i8D90DkCLhI" TargetMode="External"/><Relationship Id="rId5" Type="http://schemas.openxmlformats.org/officeDocument/2006/relationships/hyperlink" Target="https://www.youtube.com/watch?v=bxe2T-V8XRs" TargetMode="Externa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 Id="rId5" Type="http://schemas.openxmlformats.org/officeDocument/2006/relationships/notesSlide" Target="../notesSlides/notesSlide37.xml"/><Relationship Id="rId4"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9.xml"/><Relationship Id="rId1" Type="http://schemas.openxmlformats.org/officeDocument/2006/relationships/tags" Target="../tags/tag388.xml"/><Relationship Id="rId5" Type="http://schemas.openxmlformats.org/officeDocument/2006/relationships/image" Target="../media/image28.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1.xml"/><Relationship Id="rId1" Type="http://schemas.openxmlformats.org/officeDocument/2006/relationships/tags" Target="../tags/tag390.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hyperlink" Target="https://www.theguardian.com/technology/2015/jun/18/google-image-recognition-neural-network-androids-dream-electric-sheep"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jpe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399.xml"/><Relationship Id="rId13" Type="http://schemas.openxmlformats.org/officeDocument/2006/relationships/tags" Target="../tags/tag404.xml"/><Relationship Id="rId18" Type="http://schemas.openxmlformats.org/officeDocument/2006/relationships/slideLayout" Target="../slideLayouts/slideLayout2.xml"/><Relationship Id="rId3" Type="http://schemas.openxmlformats.org/officeDocument/2006/relationships/tags" Target="../tags/tag394.xml"/><Relationship Id="rId7" Type="http://schemas.openxmlformats.org/officeDocument/2006/relationships/tags" Target="../tags/tag398.xml"/><Relationship Id="rId12" Type="http://schemas.openxmlformats.org/officeDocument/2006/relationships/tags" Target="../tags/tag403.xml"/><Relationship Id="rId17" Type="http://schemas.openxmlformats.org/officeDocument/2006/relationships/tags" Target="../tags/tag408.xml"/><Relationship Id="rId2" Type="http://schemas.openxmlformats.org/officeDocument/2006/relationships/tags" Target="../tags/tag393.xml"/><Relationship Id="rId16" Type="http://schemas.openxmlformats.org/officeDocument/2006/relationships/tags" Target="../tags/tag407.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tags" Target="../tags/tag402.xml"/><Relationship Id="rId5" Type="http://schemas.openxmlformats.org/officeDocument/2006/relationships/tags" Target="../tags/tag396.xml"/><Relationship Id="rId15" Type="http://schemas.openxmlformats.org/officeDocument/2006/relationships/tags" Target="../tags/tag406.xml"/><Relationship Id="rId10" Type="http://schemas.openxmlformats.org/officeDocument/2006/relationships/tags" Target="../tags/tag401.xml"/><Relationship Id="rId19" Type="http://schemas.openxmlformats.org/officeDocument/2006/relationships/notesSlide" Target="../notesSlides/notesSlide40.xml"/><Relationship Id="rId4" Type="http://schemas.openxmlformats.org/officeDocument/2006/relationships/tags" Target="../tags/tag395.xml"/><Relationship Id="rId9" Type="http://schemas.openxmlformats.org/officeDocument/2006/relationships/tags" Target="../tags/tag400.xml"/><Relationship Id="rId14" Type="http://schemas.openxmlformats.org/officeDocument/2006/relationships/tags" Target="../tags/tag40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0.xml"/><Relationship Id="rId1" Type="http://schemas.openxmlformats.org/officeDocument/2006/relationships/tags" Target="../tags/tag409.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tags" Target="../tags/tag413.xml"/><Relationship Id="rId2" Type="http://schemas.openxmlformats.org/officeDocument/2006/relationships/tags" Target="../tags/tag412.xml"/><Relationship Id="rId1" Type="http://schemas.openxmlformats.org/officeDocument/2006/relationships/tags" Target="../tags/tag411.xml"/><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5.xml"/><Relationship Id="rId1" Type="http://schemas.openxmlformats.org/officeDocument/2006/relationships/tags" Target="../tags/tag414.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tags" Target="../tags/tag416.xml"/><Relationship Id="rId6" Type="http://schemas.openxmlformats.org/officeDocument/2006/relationships/image" Target="../media/image29.png"/><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0.xml"/><Relationship Id="rId1" Type="http://schemas.openxmlformats.org/officeDocument/2006/relationships/tags" Target="../tags/tag419.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tags" Target="../tags/tag421.xml"/><Relationship Id="rId5" Type="http://schemas.openxmlformats.org/officeDocument/2006/relationships/notesSlide" Target="../notesSlides/notesSlide46.xml"/><Relationship Id="rId4"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5.xml"/><Relationship Id="rId1" Type="http://schemas.openxmlformats.org/officeDocument/2006/relationships/tags" Target="../tags/tag424.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tags" Target="../tags/tag428.xml"/><Relationship Id="rId7" Type="http://schemas.openxmlformats.org/officeDocument/2006/relationships/image" Target="../media/image30.png"/><Relationship Id="rId2" Type="http://schemas.openxmlformats.org/officeDocument/2006/relationships/tags" Target="../tags/tag427.xml"/><Relationship Id="rId1" Type="http://schemas.openxmlformats.org/officeDocument/2006/relationships/tags" Target="../tags/tag426.xml"/><Relationship Id="rId6" Type="http://schemas.openxmlformats.org/officeDocument/2006/relationships/hyperlink" Target="http://www.asimovinstitute.org/neural-network-zoo/?imm_mid=0e8927&amp;cmp=em-data-na-na-newsltr_ai_20160926" TargetMode="External"/><Relationship Id="rId5" Type="http://schemas.openxmlformats.org/officeDocument/2006/relationships/notesSlide" Target="../notesSlides/notesSlide48.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431.xml"/><Relationship Id="rId7" Type="http://schemas.openxmlformats.org/officeDocument/2006/relationships/hyperlink" Target="http://www.asimovinstitute.org/neural-network-zoo/?imm_mid=0e8927&amp;cmp=em-data-na-na-newsltr_ai_20160926" TargetMode="External"/><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image" Target="../media/image31.png"/><Relationship Id="rId5" Type="http://schemas.openxmlformats.org/officeDocument/2006/relationships/notesSlide" Target="../notesSlides/notesSlide49.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50.xml"/><Relationship Id="rId3" Type="http://schemas.openxmlformats.org/officeDocument/2006/relationships/tags" Target="../tags/tag434.xml"/><Relationship Id="rId7" Type="http://schemas.openxmlformats.org/officeDocument/2006/relationships/slideLayout" Target="../slideLayouts/slideLayout2.xml"/><Relationship Id="rId2" Type="http://schemas.openxmlformats.org/officeDocument/2006/relationships/tags" Target="../tags/tag433.xml"/><Relationship Id="rId1" Type="http://schemas.openxmlformats.org/officeDocument/2006/relationships/tags" Target="../tags/tag432.xml"/><Relationship Id="rId6" Type="http://schemas.openxmlformats.org/officeDocument/2006/relationships/tags" Target="../tags/tag437.xml"/><Relationship Id="rId5" Type="http://schemas.openxmlformats.org/officeDocument/2006/relationships/tags" Target="../tags/tag436.xml"/><Relationship Id="rId10" Type="http://schemas.openxmlformats.org/officeDocument/2006/relationships/hyperlink" Target="https://medium.com/@samim/generating-captions-c31f00e8396e" TargetMode="External"/><Relationship Id="rId4" Type="http://schemas.openxmlformats.org/officeDocument/2006/relationships/tags" Target="../tags/tag435.xml"/><Relationship Id="rId9" Type="http://schemas.openxmlformats.org/officeDocument/2006/relationships/image" Target="../media/image32.png"/></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440.xml"/><Relationship Id="rId7" Type="http://schemas.openxmlformats.org/officeDocument/2006/relationships/notesSlide" Target="../notesSlides/notesSlide51.xml"/><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slideLayout" Target="../slideLayouts/slideLayout2.xml"/><Relationship Id="rId5" Type="http://schemas.openxmlformats.org/officeDocument/2006/relationships/tags" Target="../tags/tag442.xml"/><Relationship Id="rId4" Type="http://schemas.openxmlformats.org/officeDocument/2006/relationships/tags" Target="../tags/tag441.xml"/><Relationship Id="rId9" Type="http://schemas.openxmlformats.org/officeDocument/2006/relationships/hyperlink" Target="https://medium.com/@samim/generating-captions-c31f00e8396e" TargetMode="Externa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4.xml"/><Relationship Id="rId1" Type="http://schemas.openxmlformats.org/officeDocument/2006/relationships/tags" Target="../tags/tag443.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46.xml"/><Relationship Id="rId1" Type="http://schemas.openxmlformats.org/officeDocument/2006/relationships/tags" Target="../tags/tag445.xml"/><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8.xml"/><Relationship Id="rId1" Type="http://schemas.openxmlformats.org/officeDocument/2006/relationships/tags" Target="../tags/tag447.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0.xml"/><Relationship Id="rId1" Type="http://schemas.openxmlformats.org/officeDocument/2006/relationships/tags" Target="../tags/tag449.xml"/><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2.xml"/><Relationship Id="rId1" Type="http://schemas.openxmlformats.org/officeDocument/2006/relationships/tags" Target="../tags/tag451.xm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8" Type="http://schemas.openxmlformats.org/officeDocument/2006/relationships/tags" Target="../tags/tag460.xml"/><Relationship Id="rId13" Type="http://schemas.openxmlformats.org/officeDocument/2006/relationships/tags" Target="../tags/tag465.xml"/><Relationship Id="rId18" Type="http://schemas.openxmlformats.org/officeDocument/2006/relationships/tags" Target="../tags/tag470.xml"/><Relationship Id="rId26" Type="http://schemas.openxmlformats.org/officeDocument/2006/relationships/image" Target="../media/image38.png"/><Relationship Id="rId3" Type="http://schemas.openxmlformats.org/officeDocument/2006/relationships/tags" Target="../tags/tag455.xml"/><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tags" Target="../tags/tag459.xml"/><Relationship Id="rId12" Type="http://schemas.openxmlformats.org/officeDocument/2006/relationships/tags" Target="../tags/tag464.xml"/><Relationship Id="rId17" Type="http://schemas.openxmlformats.org/officeDocument/2006/relationships/tags" Target="../tags/tag469.xml"/><Relationship Id="rId25" Type="http://schemas.openxmlformats.org/officeDocument/2006/relationships/image" Target="../media/image37.png"/><Relationship Id="rId33" Type="http://schemas.openxmlformats.org/officeDocument/2006/relationships/image" Target="../media/image45.png"/><Relationship Id="rId2" Type="http://schemas.openxmlformats.org/officeDocument/2006/relationships/tags" Target="../tags/tag454.xml"/><Relationship Id="rId16" Type="http://schemas.openxmlformats.org/officeDocument/2006/relationships/tags" Target="../tags/tag468.xml"/><Relationship Id="rId20" Type="http://schemas.openxmlformats.org/officeDocument/2006/relationships/notesSlide" Target="../notesSlides/notesSlide57.xml"/><Relationship Id="rId29" Type="http://schemas.openxmlformats.org/officeDocument/2006/relationships/image" Target="../media/image41.png"/><Relationship Id="rId1" Type="http://schemas.openxmlformats.org/officeDocument/2006/relationships/tags" Target="../tags/tag453.xml"/><Relationship Id="rId6" Type="http://schemas.openxmlformats.org/officeDocument/2006/relationships/tags" Target="../tags/tag458.xml"/><Relationship Id="rId11" Type="http://schemas.openxmlformats.org/officeDocument/2006/relationships/tags" Target="../tags/tag463.xml"/><Relationship Id="rId24" Type="http://schemas.openxmlformats.org/officeDocument/2006/relationships/image" Target="../media/image36.png"/><Relationship Id="rId32" Type="http://schemas.openxmlformats.org/officeDocument/2006/relationships/image" Target="../media/image44.png"/><Relationship Id="rId5" Type="http://schemas.openxmlformats.org/officeDocument/2006/relationships/tags" Target="../tags/tag457.xml"/><Relationship Id="rId15" Type="http://schemas.openxmlformats.org/officeDocument/2006/relationships/tags" Target="../tags/tag467.xml"/><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hyperlink" Target="https://fr.wikipedia.org/wiki/Fonction_d'activation" TargetMode="External"/><Relationship Id="rId10" Type="http://schemas.openxmlformats.org/officeDocument/2006/relationships/tags" Target="../tags/tag462.xml"/><Relationship Id="rId19" Type="http://schemas.openxmlformats.org/officeDocument/2006/relationships/slideLayout" Target="../slideLayouts/slideLayout2.xml"/><Relationship Id="rId31" Type="http://schemas.openxmlformats.org/officeDocument/2006/relationships/image" Target="../media/image43.png"/><Relationship Id="rId4" Type="http://schemas.openxmlformats.org/officeDocument/2006/relationships/tags" Target="../tags/tag456.xml"/><Relationship Id="rId9" Type="http://schemas.openxmlformats.org/officeDocument/2006/relationships/tags" Target="../tags/tag461.xml"/><Relationship Id="rId14" Type="http://schemas.openxmlformats.org/officeDocument/2006/relationships/tags" Target="../tags/tag466.xm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tags" Target="../tags/tag473.xml"/><Relationship Id="rId7" Type="http://schemas.openxmlformats.org/officeDocument/2006/relationships/image" Target="../media/image49.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image" Target="../media/image48.png"/><Relationship Id="rId5" Type="http://schemas.openxmlformats.org/officeDocument/2006/relationships/notesSlide" Target="../notesSlides/notesSlide58.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476.xml"/><Relationship Id="rId7" Type="http://schemas.openxmlformats.org/officeDocument/2006/relationships/hyperlink" Target="https://www.data-action-lab.com/wp-content/uploads/2019/03/Advanced.zip" TargetMode="External"/><Relationship Id="rId2" Type="http://schemas.openxmlformats.org/officeDocument/2006/relationships/tags" Target="../tags/tag475.xml"/><Relationship Id="rId1" Type="http://schemas.openxmlformats.org/officeDocument/2006/relationships/tags" Target="../tags/tag474.xml"/><Relationship Id="rId6" Type="http://schemas.openxmlformats.org/officeDocument/2006/relationships/notesSlide" Target="../notesSlides/notesSlide59.xml"/><Relationship Id="rId5" Type="http://schemas.openxmlformats.org/officeDocument/2006/relationships/slideLayout" Target="../slideLayouts/slideLayout2.xml"/><Relationship Id="rId4" Type="http://schemas.openxmlformats.org/officeDocument/2006/relationships/tags" Target="../tags/tag477.xml"/><Relationship Id="rId9" Type="http://schemas.openxmlformats.org/officeDocument/2006/relationships/hyperlink" Target="https://archive.ics.uci.edu/ml/datasets/wine"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79.xml"/><Relationship Id="rId1" Type="http://schemas.openxmlformats.org/officeDocument/2006/relationships/tags" Target="../tags/tag478.xml"/><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8" Type="http://schemas.openxmlformats.org/officeDocument/2006/relationships/hyperlink" Target="https://www.r-bloggers.com/fitting-a-neural-network-in-r-neuralnet-package/" TargetMode="External"/><Relationship Id="rId3" Type="http://schemas.openxmlformats.org/officeDocument/2006/relationships/slideLayout" Target="../slideLayouts/slideLayout2.xml"/><Relationship Id="rId7" Type="http://schemas.openxmlformats.org/officeDocument/2006/relationships/hyperlink" Target="https://adeshpande3.github.io/adeshpande3.github.io/A-Beginner's-Guide-To-Understanding-Convolutional-Neural-Networks-Part-2/?imm_mid=0e9900&amp;cmp=em-data-na-na-newsltr_20161019" TargetMode="External"/><Relationship Id="rId2" Type="http://schemas.openxmlformats.org/officeDocument/2006/relationships/tags" Target="../tags/tag481.xml"/><Relationship Id="rId1" Type="http://schemas.openxmlformats.org/officeDocument/2006/relationships/tags" Target="../tags/tag480.xml"/><Relationship Id="rId6" Type="http://schemas.openxmlformats.org/officeDocument/2006/relationships/hyperlink" Target="https://adeshpande3.github.io/adeshpande3.github.io/A-Beginner's-Guide-To-Understanding-Convolutional-Neural-Networks/?imm_mid=0e9900&amp;cmp=em-data-na-na-newsltr_20161019" TargetMode="External"/><Relationship Id="rId5" Type="http://schemas.openxmlformats.org/officeDocument/2006/relationships/hyperlink" Target="https://github.com/stephencwelch/Neural-Networks-Demystified" TargetMode="External"/><Relationship Id="rId4" Type="http://schemas.openxmlformats.org/officeDocument/2006/relationships/hyperlink" Target="https://www.theguardian.com/technology/2015/jun/18/google-image-recognition-neural-network-androids-dream-electric-sheep" TargetMode="External"/><Relationship Id="rId9" Type="http://schemas.openxmlformats.org/officeDocument/2006/relationships/hyperlink" Target="https://www.packtpub.com/books/content/training-and-visualizing-neural-network-r"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13" Type="http://schemas.openxmlformats.org/officeDocument/2006/relationships/hyperlink" Target="https://en.wikipedia.org/wiki/Reinforcement_learning" TargetMode="External"/><Relationship Id="rId3" Type="http://schemas.openxmlformats.org/officeDocument/2006/relationships/slideLayout" Target="../slideLayouts/slideLayout2.xml"/><Relationship Id="rId7" Type="http://schemas.openxmlformats.org/officeDocument/2006/relationships/hyperlink" Target="http://colah.github.io/posts/2014-03-NN-Manifolds-Topology/" TargetMode="External"/><Relationship Id="rId12" Type="http://schemas.openxmlformats.org/officeDocument/2006/relationships/hyperlink" Target="http://www.asimovinstitute.org/neural-network-zoo/?imm_mid=0e8927&amp;cmp=em-data-na-na-newsltr_ai_20160926" TargetMode="External"/><Relationship Id="rId2" Type="http://schemas.openxmlformats.org/officeDocument/2006/relationships/tags" Target="../tags/tag483.xml"/><Relationship Id="rId1" Type="http://schemas.openxmlformats.org/officeDocument/2006/relationships/tags" Target="../tags/tag482.xml"/><Relationship Id="rId6" Type="http://schemas.openxmlformats.org/officeDocument/2006/relationships/hyperlink" Target="http://www.kdnuggets.com/2016/08/begineers-guide-neural-networks-r.html" TargetMode="External"/><Relationship Id="rId11" Type="http://schemas.openxmlformats.org/officeDocument/2006/relationships/hyperlink" Target="http://ufldl.stanford.edu/tutorial/" TargetMode="External"/><Relationship Id="rId5" Type="http://schemas.openxmlformats.org/officeDocument/2006/relationships/hyperlink" Target="http://neuralnetworksanddeeplearning.com/" TargetMode="External"/><Relationship Id="rId10" Type="http://schemas.openxmlformats.org/officeDocument/2006/relationships/hyperlink" Target="https://www.tutorialspoint.com/artificial_intelligence/artificial_intelligence_neural_networks.htm" TargetMode="External"/><Relationship Id="rId4" Type="http://schemas.openxmlformats.org/officeDocument/2006/relationships/hyperlink" Target="http://playground.tensorflow.org/#activation=tanh&amp;batchSize=10&amp;dataset=circle&amp;regDataset=reg-plane&amp;learningRate=0.03&amp;regularizationRate=0&amp;noise=0&amp;networkShape=4,2&amp;seed=0.17781&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9" Type="http://schemas.openxmlformats.org/officeDocument/2006/relationships/hyperlink" Target="https://www.doc.ic.ac.uk/~nd/surprise_96/journal/vol4/cs11/report.html"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futurism.com/a-new-ai-can-write-music-as-well-as-a-human-composer/" TargetMode="External"/><Relationship Id="rId3" Type="http://schemas.openxmlformats.org/officeDocument/2006/relationships/slideLayout" Target="../slideLayouts/slideLayout2.xml"/><Relationship Id="rId7" Type="http://schemas.openxmlformats.org/officeDocument/2006/relationships/hyperlink" Target="https://www.digitaltrends.com/cool-tech/japanese-ai-writes-novel-passes-first-round-nationanl-literary-prize/" TargetMode="External"/><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hyperlink" Target="http://www.cbc.ca/news/canada/newfoundland-labrador/artificial-intelligence-robots-battle-memorial-university-starcraft-1.4298844" TargetMode="External"/><Relationship Id="rId11" Type="http://schemas.openxmlformats.org/officeDocument/2006/relationships/hyperlink" Target="https://www.digitaltrends.com/computing/cdc-flu-forecasting/" TargetMode="External"/><Relationship Id="rId5" Type="http://schemas.openxmlformats.org/officeDocument/2006/relationships/hyperlink" Target="https://www.theguardian.com/technology/2017/jan/30/libratus-poker-artificial-intelligence-professional-human-players-competition" TargetMode="External"/><Relationship Id="rId10" Type="http://schemas.openxmlformats.org/officeDocument/2006/relationships/hyperlink" Target="http://www.bbc.com/news/health-36482333" TargetMode="External"/><Relationship Id="rId4" Type="http://schemas.openxmlformats.org/officeDocument/2006/relationships/hyperlink" Target="http://www.scmp.com/tech/enterprises/article/2095929/alphago-vanquishes-worlds-top-go-player-marking-ais-superiority" TargetMode="External"/><Relationship Id="rId9" Type="http://schemas.openxmlformats.org/officeDocument/2006/relationships/hyperlink" Target="https://techcrunch.com/2016/09/01/this-trailer-made-by-ibms-watson-proves-ai-knows-how-to-creep-you-out/"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www.kurzweilai.net/" TargetMode="External"/><Relationship Id="rId3" Type="http://schemas.openxmlformats.org/officeDocument/2006/relationships/slideLayout" Target="../slideLayouts/slideLayout2.xml"/><Relationship Id="rId7" Type="http://schemas.openxmlformats.org/officeDocument/2006/relationships/hyperlink" Target="http://blog.ycombinator.com/how-adversarial-attacks-work/?imm_mid=0f81cc&amp;cmp=em-data-na-na-newsltr_20171115" TargetMode="External"/><Relationship Id="rId2" Type="http://schemas.openxmlformats.org/officeDocument/2006/relationships/tags" Target="../tags/tag487.xml"/><Relationship Id="rId1" Type="http://schemas.openxmlformats.org/officeDocument/2006/relationships/tags" Target="../tags/tag486.xml"/><Relationship Id="rId6" Type="http://schemas.openxmlformats.org/officeDocument/2006/relationships/hyperlink" Target="https://arxiv.org/pdf/1710.08864.pdf" TargetMode="External"/><Relationship Id="rId5" Type="http://schemas.openxmlformats.org/officeDocument/2006/relationships/hyperlink" Target="https://arxiv.org/abs/1412.6572" TargetMode="External"/><Relationship Id="rId10" Type="http://schemas.openxmlformats.org/officeDocument/2006/relationships/hyperlink" Target="http://www.foxnews.com/tech/2016/03/25/microsoft-takes-tay-chatbot-offline-after-trolls-make-it-spew-offensive-comments.html" TargetMode="External"/><Relationship Id="rId4" Type="http://schemas.openxmlformats.org/officeDocument/2006/relationships/hyperlink" Target="https://www.newscientist.com/article/2147472-ai-spots-alzheimers-brain-changes-years-before-symptoms-emerge/" TargetMode="External"/><Relationship Id="rId9" Type="http://schemas.openxmlformats.org/officeDocument/2006/relationships/hyperlink" Target="https://www.theguardian.com/technology/2014/jun/08/super-computer-simulates-13-year-old-boy-passes-turing-test"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en.wikipedia.org/wiki/DARPA_Grand_Challenge" TargetMode="External"/><Relationship Id="rId3" Type="http://schemas.openxmlformats.org/officeDocument/2006/relationships/slideLayout" Target="../slideLayouts/slideLayout2.xml"/><Relationship Id="rId7" Type="http://schemas.openxmlformats.org/officeDocument/2006/relationships/hyperlink" Target="https://www.inverse.com/article/29879-knock-knock-joke-humor-ai-neural-network" TargetMode="External"/><Relationship Id="rId2" Type="http://schemas.openxmlformats.org/officeDocument/2006/relationships/tags" Target="../tags/tag489.xml"/><Relationship Id="rId1" Type="http://schemas.openxmlformats.org/officeDocument/2006/relationships/tags" Target="../tags/tag488.xml"/><Relationship Id="rId6" Type="http://schemas.openxmlformats.org/officeDocument/2006/relationships/hyperlink" Target="https://www.quora.com/What-is-the-Manifold-Hypothesis-in-Deep-Learning" TargetMode="External"/><Relationship Id="rId5" Type="http://schemas.openxmlformats.org/officeDocument/2006/relationships/hyperlink" Target="http://www-formal.stanford.edu/jmc/history/dartmouth/dartmouth.html" TargetMode="External"/><Relationship Id="rId10" Type="http://schemas.openxmlformats.org/officeDocument/2006/relationships/hyperlink" Target="https://www.gizmodo.com.au/2015/09/this-neural-networks-hilariously-badimage-descriptions-are-still-advanced-ai/" TargetMode="External"/><Relationship Id="rId4" Type="http://schemas.openxmlformats.org/officeDocument/2006/relationships/hyperlink" Target="http://www.dailymail.co.uk/sciencetech/article-4747914/Facebook-shuts-chatbots-make-language.html" TargetMode="External"/><Relationship Id="rId9" Type="http://schemas.openxmlformats.org/officeDocument/2006/relationships/hyperlink" Target="https://www.cnbc.com/2017/09/12/apple-unveils-a11-bionic-neural-engine-ai-chip-in-iphone-x.html"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cnet.com/news/elonmusk-artificial-intelligence-world-wariii-russia-china/" TargetMode="External"/><Relationship Id="rId3" Type="http://schemas.openxmlformats.org/officeDocument/2006/relationships/slideLayout" Target="../slideLayouts/slideLayout2.xml"/><Relationship Id="rId7" Type="http://schemas.openxmlformats.org/officeDocument/2006/relationships/hyperlink" Target="https://arxiv.org/abs/1610.08401" TargetMode="External"/><Relationship Id="rId2" Type="http://schemas.openxmlformats.org/officeDocument/2006/relationships/tags" Target="../tags/tag491.xml"/><Relationship Id="rId1" Type="http://schemas.openxmlformats.org/officeDocument/2006/relationships/tags" Target="../tags/tag490.xml"/><Relationship Id="rId6" Type="http://schemas.openxmlformats.org/officeDocument/2006/relationships/hyperlink" Target="https://splinternews.com/these-bots-wrote-and-delivered-their-own-ted-talks-sor-1793848398" TargetMode="External"/><Relationship Id="rId11" Type="http://schemas.openxmlformats.org/officeDocument/2006/relationships/hyperlink" Target="https://www.technologyreview.com/s/608911/is-ai-riding-a-one-trick-pony/" TargetMode="External"/><Relationship Id="rId5" Type="http://schemas.openxmlformats.org/officeDocument/2006/relationships/hyperlink" Target="https://www.gizmodo.com.au/2015/08/this-neural-network-is-hilariously-bad-at-describing-outer-space/" TargetMode="External"/><Relationship Id="rId10" Type="http://schemas.openxmlformats.org/officeDocument/2006/relationships/hyperlink" Target="https://www.technologyreview.com/s/609070/inside-the-moonshot-effort-to-finally-figure-out-the-brain/" TargetMode="External"/><Relationship Id="rId4" Type="http://schemas.openxmlformats.org/officeDocument/2006/relationships/hyperlink" Target="https://www.gizmodo.com.au/2015/07/googles-neural-network-chatbot-can-discuss-philosophy-and-it-troubles/" TargetMode="External"/><Relationship Id="rId9" Type="http://schemas.openxmlformats.org/officeDocument/2006/relationships/hyperlink" Target="https://www.technologyreview.com/s/546301/will-machines-eliminate-us/"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colah.github.io/posts/2014-03-NN-Manifolds-Topology/" TargetMode="External"/><Relationship Id="rId3" Type="http://schemas.openxmlformats.org/officeDocument/2006/relationships/slideLayout" Target="../slideLayouts/slideLayout2.xml"/><Relationship Id="rId7" Type="http://schemas.openxmlformats.org/officeDocument/2006/relationships/hyperlink" Target="https://stuff.mit.edu/people/mitter/publications/121_Testing_Manifold.pdf" TargetMode="External"/><Relationship Id="rId12" Type="http://schemas.openxmlformats.org/officeDocument/2006/relationships/hyperlink" Target="https://distill.pub/2018/building-blocks/" TargetMode="External"/><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hyperlink" Target="http://fortune.com/2017/06/28/ibm-watson-ai-healthcare/" TargetMode="External"/><Relationship Id="rId11" Type="http://schemas.openxmlformats.org/officeDocument/2006/relationships/hyperlink" Target="https://distill.pub/2017/aia/" TargetMode="External"/><Relationship Id="rId5" Type="http://schemas.openxmlformats.org/officeDocument/2006/relationships/hyperlink" Target="https://techcrunch.com/2017/09/30/ai-hype-has-peaked-so-whats-next" TargetMode="External"/><Relationship Id="rId10" Type="http://schemas.openxmlformats.org/officeDocument/2006/relationships/hyperlink" Target="https://medium.com/@samim/generating-captions-c31f00e8396e" TargetMode="External"/><Relationship Id="rId4" Type="http://schemas.openxmlformats.org/officeDocument/2006/relationships/hyperlink" Target="https://www.axios.com/ai-pioneer-advocates-starting-over-2485537027.html" TargetMode="External"/><Relationship Id="rId9" Type="http://schemas.openxmlformats.org/officeDocument/2006/relationships/hyperlink" Target="http://robots.stanford.edu/papers/thrun.stanley05.pdf" TargetMode="External"/></Relationships>
</file>

<file path=ppt/slides/_rels/slide7.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p:txBody>
          <a:bodyPr/>
          <a:lstStyle/>
          <a:p>
            <a:r>
              <a:rPr lang="fr-CA"/>
              <a:t>INTELLIGENCE ARTIFICIELLE</a:t>
            </a:r>
            <a:br>
              <a:rPr lang="fr-CA"/>
            </a:br>
            <a:r>
              <a:rPr lang="fr-CA"/>
              <a:t>ET RÉSEAUX NEURONAUX</a:t>
            </a:r>
          </a:p>
        </p:txBody>
      </p:sp>
      <p:sp>
        <p:nvSpPr>
          <p:cNvPr id="3" name="Subtitle 2"/>
          <p:cNvSpPr>
            <a:spLocks noGrp="1"/>
          </p:cNvSpPr>
          <p:nvPr>
            <p:ph type="subTitle" idx="1"/>
            <p:custDataLst>
              <p:tags r:id="rId2"/>
            </p:custDataLst>
          </p:nvPr>
        </p:nvSpPr>
        <p:spPr/>
        <p:txBody>
          <a:bodyPr/>
          <a:lstStyle/>
          <a:p>
            <a:r>
              <a:rPr lang="fr-CA"/>
              <a:t>FORMATION EN SCIENCES AVANCÉES DES DONNÉES I</a:t>
            </a:r>
          </a:p>
        </p:txBody>
      </p:sp>
      <p:pic>
        <p:nvPicPr>
          <p:cNvPr id="4" name="Picture 3"/>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custDataLst>
              <p:tags r:id="rId5"/>
            </p:custDataLst>
          </p:nvPr>
        </p:nvSpPr>
        <p:spPr>
          <a:xfrm>
            <a:off x="9037320" y="6407719"/>
            <a:ext cx="2377440" cy="369332"/>
          </a:xfrm>
          <a:prstGeom prst="rect">
            <a:avLst/>
          </a:prstGeom>
          <a:noFill/>
        </p:spPr>
        <p:txBody>
          <a:bodyPr wrap="square" rtlCol="0">
            <a:spAutoFit/>
          </a:bodyPr>
          <a:lstStyle/>
          <a:p>
            <a:pPr algn="r"/>
            <a:r>
              <a:rPr lang="fr-CA">
                <a:hlinkClick r:id="rId10"/>
              </a:rPr>
              <a:t>data-action-lab.com</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Frise chronologique</a:t>
            </a:r>
          </a:p>
        </p:txBody>
      </p:sp>
      <p:sp>
        <p:nvSpPr>
          <p:cNvPr id="3" name="Content Placeholder 2"/>
          <p:cNvSpPr>
            <a:spLocks noGrp="1"/>
          </p:cNvSpPr>
          <p:nvPr>
            <p:ph idx="1"/>
            <p:custDataLst>
              <p:tags r:id="rId2"/>
            </p:custDataLst>
          </p:nvPr>
        </p:nvSpPr>
        <p:spPr/>
        <p:txBody>
          <a:bodyPr>
            <a:normAutofit/>
          </a:bodyPr>
          <a:lstStyle/>
          <a:p>
            <a:r>
              <a:rPr lang="fr-CA" b="1" dirty="0"/>
              <a:t>Temps préhistoriques</a:t>
            </a:r>
          </a:p>
          <a:p>
            <a:pPr marL="1087200" lvl="1" indent="-457200" algn="just">
              <a:buSzPct val="100000"/>
              <a:buFont typeface="Wingdings" charset="2"/>
              <a:buChar char="§"/>
            </a:pPr>
            <a:r>
              <a:rPr lang="fr-CA" i="1" dirty="0" err="1"/>
              <a:t>Analytic</a:t>
            </a:r>
            <a:r>
              <a:rPr lang="fr-CA" i="1" dirty="0"/>
              <a:t> Engine </a:t>
            </a:r>
            <a:r>
              <a:rPr lang="fr-CA" dirty="0"/>
              <a:t>de Babbage (1834)</a:t>
            </a:r>
          </a:p>
          <a:p>
            <a:pPr marL="1087200" lvl="1" indent="-457200" algn="just">
              <a:buSzPct val="100000"/>
              <a:buFont typeface="Wingdings" charset="2"/>
              <a:buChar char="§"/>
            </a:pPr>
            <a:r>
              <a:rPr lang="fr-CA" dirty="0"/>
              <a:t>Paradigme du cerveau semblable à l’ordinateur de Turing (1936)</a:t>
            </a:r>
          </a:p>
          <a:p>
            <a:pPr marL="1087200" lvl="1" indent="-457200">
              <a:buSzPct val="100000"/>
              <a:buFont typeface="Wingdings" charset="2"/>
              <a:buChar char="§"/>
            </a:pPr>
            <a:r>
              <a:rPr lang="fr-CA" dirty="0"/>
              <a:t>Test de Turing (1950) : un ordinateur peut-il tromper un observateur humain (</a:t>
            </a:r>
            <a:r>
              <a:rPr lang="fr-CA" i="1" dirty="0"/>
              <a:t>Imitation Game</a:t>
            </a:r>
            <a:r>
              <a:rPr lang="fr-CA" dirty="0"/>
              <a:t>)</a:t>
            </a:r>
          </a:p>
          <a:p>
            <a:pPr algn="just">
              <a:buSzPct val="100000"/>
            </a:pPr>
            <a:endParaRPr lang="en-US" sz="1000" dirty="0"/>
          </a:p>
          <a:p>
            <a:r>
              <a:rPr lang="fr-CA" b="1" dirty="0"/>
              <a:t>Optimisme initial </a:t>
            </a:r>
            <a:r>
              <a:rPr lang="fr-CA" dirty="0"/>
              <a:t>(l’IA sera résolue d’ici aux années 1980)</a:t>
            </a:r>
          </a:p>
          <a:p>
            <a:pPr marL="1087200" lvl="1" indent="-457200" algn="just">
              <a:buSzPct val="100000"/>
              <a:buFont typeface="Wingdings" charset="2"/>
              <a:buChar char="§"/>
            </a:pPr>
            <a:r>
              <a:rPr lang="fr-CA" dirty="0"/>
              <a:t>Projet de recherche d’été de Dartmouth sur l’IA et les RN (1956)</a:t>
            </a:r>
          </a:p>
          <a:p>
            <a:pPr marL="1087200" lvl="1" indent="-457200" algn="just">
              <a:buSzPct val="100000"/>
              <a:buFont typeface="Wingdings" charset="2"/>
              <a:buChar char="§"/>
            </a:pPr>
            <a:r>
              <a:rPr lang="fr-CA" dirty="0"/>
              <a:t>Perceptrons (de 1957 à 1966)</a:t>
            </a:r>
          </a:p>
          <a:p>
            <a:pPr marL="1087200" lvl="1" indent="-457200" algn="just">
              <a:buSzPct val="100000"/>
              <a:buFont typeface="Wingdings" charset="2"/>
              <a:buChar char="§"/>
            </a:pPr>
            <a:r>
              <a:rPr lang="fr-CA" dirty="0"/>
              <a:t>Cartes </a:t>
            </a:r>
            <a:r>
              <a:rPr lang="fr-CA" dirty="0" err="1"/>
              <a:t>autoorganisables</a:t>
            </a:r>
            <a:r>
              <a:rPr lang="fr-CA" dirty="0"/>
              <a:t> (1976)</a:t>
            </a:r>
          </a:p>
        </p:txBody>
      </p:sp>
      <p:sp>
        <p:nvSpPr>
          <p:cNvPr id="4" name="Rectangle 3"/>
          <p:cNvSpPr/>
          <p:nvPr>
            <p:custDataLst>
              <p:tags r:id="rId3"/>
            </p:custDataLst>
          </p:nvPr>
        </p:nvSpPr>
        <p:spPr>
          <a:xfrm>
            <a:off x="6153167" y="0"/>
            <a:ext cx="6038833" cy="369332"/>
          </a:xfrm>
          <a:prstGeom prst="rect">
            <a:avLst/>
          </a:prstGeom>
        </p:spPr>
        <p:txBody>
          <a:bodyPr wrap="none">
            <a:spAutoFit/>
          </a:bodyPr>
          <a:lstStyle/>
          <a:p>
            <a:pPr algn="r"/>
            <a:r>
              <a:rPr lang="fr-CA">
                <a:solidFill>
                  <a:schemeClr val="tx2"/>
                </a:solidFill>
                <a:latin typeface="Dagny OT" panose="020B0504020201020104" pitchFamily="34" charset="77"/>
                <a:ea typeface="Helvetica Light" charset="0"/>
                <a:cs typeface="Helvetica Light" charset="0"/>
              </a:rPr>
              <a:t>[K.A. Smith, J.N.D. Gupta, </a:t>
            </a:r>
            <a:r>
              <a:rPr lang="fr-CA" i="1">
                <a:solidFill>
                  <a:schemeClr val="tx2"/>
                </a:solidFill>
                <a:latin typeface="Dagny OT" panose="020B0504020201020104" pitchFamily="34" charset="77"/>
                <a:ea typeface="Helvetica Light" charset="0"/>
                <a:cs typeface="Helvetica Light" charset="0"/>
              </a:rPr>
              <a:t>Neural Networks in Business</a:t>
            </a:r>
            <a:r>
              <a:rPr lang="fr-CA">
                <a:solidFill>
                  <a:schemeClr val="tx2"/>
                </a:solidFill>
                <a:latin typeface="Dagny OT" panose="020B0504020201020104" pitchFamily="34" charset="77"/>
                <a:ea typeface="Helvetica Light" charset="0"/>
                <a:cs typeface="Helvetica Light" charset="0"/>
              </a:rPr>
              <a:t>, 2000]</a:t>
            </a:r>
          </a:p>
        </p:txBody>
      </p:sp>
    </p:spTree>
    <p:extLst>
      <p:ext uri="{BB962C8B-B14F-4D97-AF65-F5344CB8AC3E}">
        <p14:creationId xmlns:p14="http://schemas.microsoft.com/office/powerpoint/2010/main" val="187644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Frise chronologique (TL;DR)</a:t>
            </a:r>
          </a:p>
        </p:txBody>
      </p:sp>
      <p:sp>
        <p:nvSpPr>
          <p:cNvPr id="5" name="TextBox 4"/>
          <p:cNvSpPr txBox="1"/>
          <p:nvPr>
            <p:custDataLst>
              <p:tags r:id="rId2"/>
            </p:custDataLst>
          </p:nvPr>
        </p:nvSpPr>
        <p:spPr>
          <a:xfrm>
            <a:off x="0" y="5671193"/>
            <a:ext cx="12192000" cy="523220"/>
          </a:xfrm>
          <a:prstGeom prst="rect">
            <a:avLst/>
          </a:prstGeom>
          <a:solidFill>
            <a:schemeClr val="tx1"/>
          </a:solidFill>
          <a:ln>
            <a:solidFill>
              <a:schemeClr val="tx1"/>
            </a:solidFill>
          </a:ln>
        </p:spPr>
        <p:txBody>
          <a:bodyPr wrap="square" rtlCol="0">
            <a:spAutoFit/>
          </a:bodyPr>
          <a:lstStyle/>
          <a:p>
            <a:pPr algn="ctr"/>
            <a:r>
              <a:rPr lang="fr-CA" sz="2800" dirty="0">
                <a:solidFill>
                  <a:schemeClr val="bg1"/>
                </a:solidFill>
                <a:latin typeface="Helvetica Light" charset="0"/>
                <a:ea typeface="Helvetica Light" charset="0"/>
                <a:cs typeface="Helvetica Light" charset="0"/>
              </a:rPr>
              <a:t>1950      1960      1970      1980      1990      2000      2010      2020</a:t>
            </a:r>
          </a:p>
        </p:txBody>
      </p:sp>
      <p:sp>
        <p:nvSpPr>
          <p:cNvPr id="19" name="Rectangle 18"/>
          <p:cNvSpPr/>
          <p:nvPr>
            <p:custDataLst>
              <p:tags r:id="rId3"/>
            </p:custDataLst>
          </p:nvPr>
        </p:nvSpPr>
        <p:spPr>
          <a:xfrm rot="19037600">
            <a:off x="619685" y="3755282"/>
            <a:ext cx="3069942" cy="15113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custDataLst>
              <p:tags r:id="rId4"/>
            </p:custDataLst>
          </p:nvPr>
        </p:nvSpPr>
        <p:spPr>
          <a:xfrm rot="3036143">
            <a:off x="2806580" y="3452920"/>
            <a:ext cx="1965663" cy="2234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p:cNvSpPr/>
          <p:nvPr>
            <p:custDataLst>
              <p:tags r:id="rId5"/>
            </p:custDataLst>
          </p:nvPr>
        </p:nvSpPr>
        <p:spPr>
          <a:xfrm rot="18142237">
            <a:off x="3854611" y="3420054"/>
            <a:ext cx="2244657" cy="1164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p:cNvSpPr/>
          <p:nvPr>
            <p:custDataLst>
              <p:tags r:id="rId6"/>
            </p:custDataLst>
          </p:nvPr>
        </p:nvSpPr>
        <p:spPr>
          <a:xfrm rot="3925217">
            <a:off x="4912074" y="3422756"/>
            <a:ext cx="2209752" cy="1425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custDataLst>
              <p:tags r:id="rId7"/>
            </p:custDataLst>
          </p:nvPr>
        </p:nvSpPr>
        <p:spPr>
          <a:xfrm rot="16755363">
            <a:off x="5477427" y="3252933"/>
            <a:ext cx="2293954" cy="1534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custDataLst>
              <p:tags r:id="rId8"/>
            </p:custDataLst>
          </p:nvPr>
        </p:nvSpPr>
        <p:spPr>
          <a:xfrm rot="20567442">
            <a:off x="6694247" y="1844425"/>
            <a:ext cx="2293954" cy="1534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custDataLst>
              <p:tags r:id="rId9"/>
            </p:custDataLst>
          </p:nvPr>
        </p:nvSpPr>
        <p:spPr>
          <a:xfrm rot="19772463">
            <a:off x="8742704" y="947435"/>
            <a:ext cx="2293954" cy="1534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custDataLst>
              <p:tags r:id="rId10"/>
            </p:custDataLst>
          </p:nvPr>
        </p:nvSpPr>
        <p:spPr>
          <a:xfrm>
            <a:off x="-46703" y="6161666"/>
            <a:ext cx="1715705" cy="369332"/>
          </a:xfrm>
          <a:prstGeom prst="rect">
            <a:avLst/>
          </a:prstGeom>
          <a:noFill/>
          <a:ln>
            <a:noFill/>
          </a:ln>
        </p:spPr>
        <p:txBody>
          <a:bodyPr wrap="square" rtlCol="0">
            <a:spAutoFit/>
          </a:bodyPr>
          <a:lstStyle/>
          <a:p>
            <a:pPr algn="ctr"/>
            <a:r>
              <a:rPr lang="fr-CA" dirty="0">
                <a:solidFill>
                  <a:schemeClr val="tx2"/>
                </a:solidFill>
                <a:latin typeface="Dagny OT" panose="020B0504020201020104" pitchFamily="34" charset="77"/>
                <a:ea typeface="Helvetica Light" charset="0"/>
                <a:cs typeface="Helvetica Light" charset="0"/>
              </a:rPr>
              <a:t>Test de Turing</a:t>
            </a:r>
          </a:p>
        </p:txBody>
      </p:sp>
      <p:sp>
        <p:nvSpPr>
          <p:cNvPr id="7" name="TextBox 6"/>
          <p:cNvSpPr txBox="1"/>
          <p:nvPr>
            <p:custDataLst>
              <p:tags r:id="rId11"/>
            </p:custDataLst>
          </p:nvPr>
        </p:nvSpPr>
        <p:spPr>
          <a:xfrm>
            <a:off x="2308880" y="1909506"/>
            <a:ext cx="1869947" cy="830997"/>
          </a:xfrm>
          <a:prstGeom prst="rect">
            <a:avLst/>
          </a:prstGeom>
          <a:noFill/>
          <a:ln>
            <a:noFill/>
          </a:ln>
        </p:spPr>
        <p:txBody>
          <a:bodyPr wrap="square" rtlCol="0">
            <a:spAutoFit/>
          </a:bodyPr>
          <a:lstStyle/>
          <a:p>
            <a:pPr algn="ctr"/>
            <a:r>
              <a:rPr lang="fr-CA" sz="2400" dirty="0">
                <a:solidFill>
                  <a:schemeClr val="tx2"/>
                </a:solidFill>
                <a:latin typeface="Dagny OT" panose="020B0504020201020104" pitchFamily="34" charset="77"/>
                <a:ea typeface="Helvetica Light" charset="0"/>
                <a:cs typeface="Helvetica Light" charset="0"/>
              </a:rPr>
              <a:t>Optimisme initial</a:t>
            </a:r>
          </a:p>
        </p:txBody>
      </p:sp>
      <p:sp>
        <p:nvSpPr>
          <p:cNvPr id="8" name="TextBox 7"/>
          <p:cNvSpPr txBox="1"/>
          <p:nvPr>
            <p:custDataLst>
              <p:tags r:id="rId12"/>
            </p:custDataLst>
          </p:nvPr>
        </p:nvSpPr>
        <p:spPr>
          <a:xfrm>
            <a:off x="2986195" y="4487318"/>
            <a:ext cx="2173283" cy="1200329"/>
          </a:xfrm>
          <a:prstGeom prst="rect">
            <a:avLst/>
          </a:prstGeom>
          <a:noFill/>
          <a:ln>
            <a:noFill/>
          </a:ln>
        </p:spPr>
        <p:txBody>
          <a:bodyPr wrap="square" rtlCol="0">
            <a:spAutoFit/>
          </a:bodyPr>
          <a:lstStyle/>
          <a:p>
            <a:pPr algn="ctr"/>
            <a:r>
              <a:rPr lang="fr-CA" sz="2400" dirty="0">
                <a:solidFill>
                  <a:schemeClr val="tx2"/>
                </a:solidFill>
                <a:latin typeface="Dagny OT" panose="020B0504020201020104" pitchFamily="34" charset="77"/>
                <a:ea typeface="Helvetica Light" charset="0"/>
                <a:cs typeface="Helvetica Light" charset="0"/>
              </a:rPr>
              <a:t>1</a:t>
            </a:r>
            <a:r>
              <a:rPr lang="fr-CA" sz="2400" baseline="30000" dirty="0">
                <a:solidFill>
                  <a:schemeClr val="tx2"/>
                </a:solidFill>
                <a:latin typeface="Dagny OT" panose="020B0504020201020104" pitchFamily="34" charset="77"/>
                <a:ea typeface="Helvetica Light" charset="0"/>
                <a:cs typeface="Helvetica Light" charset="0"/>
              </a:rPr>
              <a:t>er</a:t>
            </a:r>
            <a:r>
              <a:rPr lang="fr-CA" sz="2400" dirty="0">
                <a:solidFill>
                  <a:schemeClr val="tx2"/>
                </a:solidFill>
                <a:latin typeface="Dagny OT" panose="020B0504020201020104" pitchFamily="34" charset="77"/>
                <a:ea typeface="Helvetica Light" charset="0"/>
                <a:cs typeface="Helvetica Light" charset="0"/>
              </a:rPr>
              <a:t> hiver de l’intelligence artificielle</a:t>
            </a:r>
          </a:p>
        </p:txBody>
      </p:sp>
      <p:sp>
        <p:nvSpPr>
          <p:cNvPr id="9" name="TextBox 8"/>
          <p:cNvSpPr txBox="1"/>
          <p:nvPr>
            <p:custDataLst>
              <p:tags r:id="rId13"/>
            </p:custDataLst>
          </p:nvPr>
        </p:nvSpPr>
        <p:spPr>
          <a:xfrm>
            <a:off x="4563274" y="1937685"/>
            <a:ext cx="1978059" cy="461665"/>
          </a:xfrm>
          <a:prstGeom prst="rect">
            <a:avLst/>
          </a:prstGeom>
          <a:noFill/>
          <a:ln>
            <a:noFill/>
          </a:ln>
        </p:spPr>
        <p:txBody>
          <a:bodyPr wrap="square" rtlCol="0">
            <a:spAutoFit/>
          </a:bodyPr>
          <a:lstStyle/>
          <a:p>
            <a:pPr algn="ctr"/>
            <a:r>
              <a:rPr lang="fr-CA" sz="2400" dirty="0">
                <a:solidFill>
                  <a:schemeClr val="tx2"/>
                </a:solidFill>
                <a:latin typeface="Dagny OT" panose="020B0504020201020104" pitchFamily="34" charset="77"/>
                <a:ea typeface="Helvetica Light" charset="0"/>
                <a:cs typeface="Helvetica Light" charset="0"/>
              </a:rPr>
              <a:t>Renaissance</a:t>
            </a:r>
          </a:p>
        </p:txBody>
      </p:sp>
      <p:sp>
        <p:nvSpPr>
          <p:cNvPr id="10" name="TextBox 9"/>
          <p:cNvSpPr txBox="1"/>
          <p:nvPr>
            <p:custDataLst>
              <p:tags r:id="rId14"/>
            </p:custDataLst>
          </p:nvPr>
        </p:nvSpPr>
        <p:spPr>
          <a:xfrm>
            <a:off x="5474192" y="4487318"/>
            <a:ext cx="2242205" cy="1200329"/>
          </a:xfrm>
          <a:prstGeom prst="rect">
            <a:avLst/>
          </a:prstGeom>
          <a:noFill/>
          <a:ln>
            <a:noFill/>
          </a:ln>
        </p:spPr>
        <p:txBody>
          <a:bodyPr wrap="square" rtlCol="0">
            <a:spAutoFit/>
          </a:bodyPr>
          <a:lstStyle/>
          <a:p>
            <a:pPr algn="ctr"/>
            <a:r>
              <a:rPr lang="fr-CA" sz="2400" dirty="0">
                <a:solidFill>
                  <a:schemeClr val="tx2"/>
                </a:solidFill>
                <a:latin typeface="Dagny OT" panose="020B0504020201020104" pitchFamily="34" charset="77"/>
                <a:ea typeface="Helvetica Light" charset="0"/>
                <a:cs typeface="Helvetica Light" charset="0"/>
              </a:rPr>
              <a:t>2</a:t>
            </a:r>
            <a:r>
              <a:rPr lang="fr-CA" sz="2400" baseline="30000" dirty="0">
                <a:solidFill>
                  <a:schemeClr val="tx2"/>
                </a:solidFill>
                <a:latin typeface="Dagny OT" panose="020B0504020201020104" pitchFamily="34" charset="77"/>
                <a:ea typeface="Helvetica Light" charset="0"/>
                <a:cs typeface="Helvetica Light" charset="0"/>
              </a:rPr>
              <a:t>e</a:t>
            </a:r>
            <a:r>
              <a:rPr lang="fr-CA" sz="2400" dirty="0">
                <a:solidFill>
                  <a:schemeClr val="tx2"/>
                </a:solidFill>
                <a:latin typeface="Dagny OT" panose="020B0504020201020104" pitchFamily="34" charset="77"/>
                <a:ea typeface="Helvetica Light" charset="0"/>
                <a:cs typeface="Helvetica Light" charset="0"/>
              </a:rPr>
              <a:t> hiver de l’intelligence artificielle</a:t>
            </a:r>
          </a:p>
        </p:txBody>
      </p:sp>
      <p:sp>
        <p:nvSpPr>
          <p:cNvPr id="11" name="TextBox 10"/>
          <p:cNvSpPr txBox="1"/>
          <p:nvPr>
            <p:custDataLst>
              <p:tags r:id="rId15"/>
            </p:custDataLst>
          </p:nvPr>
        </p:nvSpPr>
        <p:spPr>
          <a:xfrm>
            <a:off x="6681905" y="2372085"/>
            <a:ext cx="2064776" cy="1200329"/>
          </a:xfrm>
          <a:prstGeom prst="rect">
            <a:avLst/>
          </a:prstGeom>
          <a:noFill/>
          <a:ln>
            <a:noFill/>
          </a:ln>
        </p:spPr>
        <p:txBody>
          <a:bodyPr wrap="square" rtlCol="0">
            <a:spAutoFit/>
          </a:bodyPr>
          <a:lstStyle/>
          <a:p>
            <a:pPr algn="ctr"/>
            <a:r>
              <a:rPr lang="fr-CA" sz="2400" dirty="0">
                <a:solidFill>
                  <a:schemeClr val="tx2"/>
                </a:solidFill>
                <a:latin typeface="Dagny OT" panose="020B0504020201020104" pitchFamily="34" charset="77"/>
                <a:ea typeface="Helvetica Light" charset="0"/>
                <a:cs typeface="Helvetica Light" charset="0"/>
              </a:rPr>
              <a:t>Intelligence artificielle moderne</a:t>
            </a:r>
          </a:p>
        </p:txBody>
      </p:sp>
      <p:sp>
        <p:nvSpPr>
          <p:cNvPr id="26" name="TextBox 25"/>
          <p:cNvSpPr txBox="1"/>
          <p:nvPr>
            <p:custDataLst>
              <p:tags r:id="rId16"/>
            </p:custDataLst>
          </p:nvPr>
        </p:nvSpPr>
        <p:spPr>
          <a:xfrm>
            <a:off x="10740589" y="-12034"/>
            <a:ext cx="870219" cy="523220"/>
          </a:xfrm>
          <a:prstGeom prst="rect">
            <a:avLst/>
          </a:prstGeom>
          <a:noFill/>
          <a:ln>
            <a:noFill/>
          </a:ln>
        </p:spPr>
        <p:txBody>
          <a:bodyPr wrap="square" rtlCol="0">
            <a:spAutoFit/>
          </a:bodyPr>
          <a:lstStyle/>
          <a:p>
            <a:pPr algn="ctr"/>
            <a:r>
              <a:rPr lang="fr-CA" sz="2800" b="1">
                <a:solidFill>
                  <a:schemeClr val="tx2"/>
                </a:solidFill>
                <a:latin typeface="Dagny OT" panose="020B0504020201020104" pitchFamily="34" charset="77"/>
                <a:ea typeface="Helvetica Light" charset="0"/>
                <a:cs typeface="Helvetica Light" charset="0"/>
              </a:rPr>
              <a:t>???</a:t>
            </a:r>
          </a:p>
        </p:txBody>
      </p:sp>
      <p:sp>
        <p:nvSpPr>
          <p:cNvPr id="27" name="TextBox 26"/>
          <p:cNvSpPr txBox="1"/>
          <p:nvPr>
            <p:custDataLst>
              <p:tags r:id="rId17"/>
            </p:custDataLst>
          </p:nvPr>
        </p:nvSpPr>
        <p:spPr>
          <a:xfrm>
            <a:off x="11216548" y="2567970"/>
            <a:ext cx="870219" cy="523220"/>
          </a:xfrm>
          <a:prstGeom prst="rect">
            <a:avLst/>
          </a:prstGeom>
          <a:noFill/>
          <a:ln>
            <a:noFill/>
          </a:ln>
        </p:spPr>
        <p:txBody>
          <a:bodyPr wrap="square" rtlCol="0">
            <a:spAutoFit/>
          </a:bodyPr>
          <a:lstStyle/>
          <a:p>
            <a:pPr algn="ctr"/>
            <a:r>
              <a:rPr lang="fr-CA" sz="2800" b="1">
                <a:solidFill>
                  <a:schemeClr val="tx2"/>
                </a:solidFill>
                <a:latin typeface="Dagny OT" panose="020B0504020201020104" pitchFamily="34" charset="77"/>
                <a:ea typeface="Helvetica Light" charset="0"/>
                <a:cs typeface="Helvetica Light" charset="0"/>
              </a:rPr>
              <a:t>???</a:t>
            </a:r>
          </a:p>
        </p:txBody>
      </p:sp>
      <p:sp>
        <p:nvSpPr>
          <p:cNvPr id="28" name="Rectangle 27"/>
          <p:cNvSpPr/>
          <p:nvPr>
            <p:custDataLst>
              <p:tags r:id="rId18"/>
            </p:custDataLst>
          </p:nvPr>
        </p:nvSpPr>
        <p:spPr>
          <a:xfrm rot="2198025">
            <a:off x="9478346" y="1757228"/>
            <a:ext cx="2293954" cy="1534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custDataLst>
              <p:tags r:id="rId19"/>
            </p:custDataLst>
          </p:nvPr>
        </p:nvSpPr>
        <p:spPr>
          <a:xfrm>
            <a:off x="8769887" y="611664"/>
            <a:ext cx="2730996" cy="1200329"/>
          </a:xfrm>
          <a:prstGeom prst="rect">
            <a:avLst/>
          </a:prstGeom>
          <a:solidFill>
            <a:schemeClr val="accent2">
              <a:lumMod val="40000"/>
              <a:lumOff val="60000"/>
              <a:alpha val="80000"/>
            </a:schemeClr>
          </a:solidFill>
          <a:ln>
            <a:noFill/>
          </a:ln>
        </p:spPr>
        <p:txBody>
          <a:bodyPr wrap="square" rtlCol="0">
            <a:spAutoFit/>
          </a:bodyPr>
          <a:lstStyle/>
          <a:p>
            <a:pPr algn="ctr"/>
            <a:r>
              <a:rPr lang="fr-CA" sz="2400" dirty="0">
                <a:solidFill>
                  <a:schemeClr val="tx2"/>
                </a:solidFill>
                <a:latin typeface="Dagny OT" panose="020B0504020201020104" pitchFamily="34" charset="77"/>
                <a:ea typeface="Helvetica Light" charset="0"/>
                <a:cs typeface="Helvetica Light" charset="0"/>
              </a:rPr>
              <a:t>Apprentissage en profondeur et mégadonnées</a:t>
            </a:r>
          </a:p>
        </p:txBody>
      </p:sp>
      <p:sp>
        <p:nvSpPr>
          <p:cNvPr id="29" name="TextBox 28"/>
          <p:cNvSpPr txBox="1"/>
          <p:nvPr>
            <p:custDataLst>
              <p:tags r:id="rId20"/>
            </p:custDataLst>
          </p:nvPr>
        </p:nvSpPr>
        <p:spPr>
          <a:xfrm>
            <a:off x="476864" y="6518568"/>
            <a:ext cx="2856996" cy="369332"/>
          </a:xfrm>
          <a:prstGeom prst="rect">
            <a:avLst/>
          </a:prstGeom>
          <a:noFill/>
          <a:ln>
            <a:noFill/>
          </a:ln>
        </p:spPr>
        <p:txBody>
          <a:bodyPr wrap="square" rtlCol="0">
            <a:spAutoFit/>
          </a:bodyPr>
          <a:lstStyle/>
          <a:p>
            <a:pPr algn="ctr"/>
            <a:r>
              <a:rPr lang="fr-CA" dirty="0">
                <a:solidFill>
                  <a:schemeClr val="tx2"/>
                </a:solidFill>
                <a:latin typeface="Dagny OT" panose="020B0504020201020104" pitchFamily="34" charset="77"/>
                <a:ea typeface="Helvetica Light" charset="0"/>
                <a:cs typeface="Helvetica Light" charset="0"/>
              </a:rPr>
              <a:t>Conférence de Dartmouth</a:t>
            </a:r>
          </a:p>
        </p:txBody>
      </p:sp>
      <p:sp>
        <p:nvSpPr>
          <p:cNvPr id="30" name="TextBox 29"/>
          <p:cNvSpPr txBox="1"/>
          <p:nvPr>
            <p:custDataLst>
              <p:tags r:id="rId21"/>
            </p:custDataLst>
          </p:nvPr>
        </p:nvSpPr>
        <p:spPr>
          <a:xfrm>
            <a:off x="4424487" y="6516881"/>
            <a:ext cx="2173283" cy="369332"/>
          </a:xfrm>
          <a:prstGeom prst="rect">
            <a:avLst/>
          </a:prstGeom>
          <a:noFill/>
          <a:ln>
            <a:noFill/>
          </a:ln>
        </p:spPr>
        <p:txBody>
          <a:bodyPr wrap="square" rtlCol="0">
            <a:spAutoFit/>
          </a:bodyPr>
          <a:lstStyle/>
          <a:p>
            <a:pPr algn="ctr"/>
            <a:r>
              <a:rPr lang="fr-CA" dirty="0">
                <a:solidFill>
                  <a:schemeClr val="tx2"/>
                </a:solidFill>
                <a:latin typeface="Dagny OT" panose="020B0504020201020104" pitchFamily="34" charset="77"/>
                <a:ea typeface="Helvetica Light" charset="0"/>
                <a:cs typeface="Helvetica Light" charset="0"/>
              </a:rPr>
              <a:t>Rétropropagation</a:t>
            </a:r>
          </a:p>
        </p:txBody>
      </p:sp>
      <p:sp>
        <p:nvSpPr>
          <p:cNvPr id="31" name="TextBox 30"/>
          <p:cNvSpPr txBox="1"/>
          <p:nvPr>
            <p:custDataLst>
              <p:tags r:id="rId22"/>
            </p:custDataLst>
          </p:nvPr>
        </p:nvSpPr>
        <p:spPr>
          <a:xfrm>
            <a:off x="5002166" y="6161666"/>
            <a:ext cx="2431025" cy="369332"/>
          </a:xfrm>
          <a:prstGeom prst="rect">
            <a:avLst/>
          </a:prstGeom>
          <a:noFill/>
          <a:ln>
            <a:noFill/>
          </a:ln>
        </p:spPr>
        <p:txBody>
          <a:bodyPr wrap="square" rtlCol="0">
            <a:spAutoFit/>
          </a:bodyPr>
          <a:lstStyle/>
          <a:p>
            <a:pPr algn="ctr"/>
            <a:r>
              <a:rPr lang="fr-CA">
                <a:solidFill>
                  <a:schemeClr val="tx2"/>
                </a:solidFill>
                <a:latin typeface="Dagny OT" panose="020B0504020201020104" pitchFamily="34" charset="77"/>
                <a:ea typeface="Helvetica Light" charset="0"/>
                <a:cs typeface="Helvetica Light" charset="0"/>
              </a:rPr>
              <a:t>Projet de 5</a:t>
            </a:r>
            <a:r>
              <a:rPr lang="fr-CA" baseline="30000">
                <a:solidFill>
                  <a:schemeClr val="tx2"/>
                </a:solidFill>
                <a:latin typeface="Dagny OT" panose="020B0504020201020104" pitchFamily="34" charset="77"/>
                <a:ea typeface="Helvetica Light" charset="0"/>
                <a:cs typeface="Helvetica Light" charset="0"/>
              </a:rPr>
              <a:t>e</a:t>
            </a:r>
            <a:r>
              <a:rPr lang="fr-CA">
                <a:solidFill>
                  <a:schemeClr val="tx2"/>
                </a:solidFill>
                <a:latin typeface="Dagny OT" panose="020B0504020201020104" pitchFamily="34" charset="77"/>
                <a:ea typeface="Helvetica Light" charset="0"/>
                <a:cs typeface="Helvetica Light" charset="0"/>
              </a:rPr>
              <a:t> génération</a:t>
            </a:r>
          </a:p>
        </p:txBody>
      </p:sp>
      <p:sp>
        <p:nvSpPr>
          <p:cNvPr id="32" name="TextBox 31"/>
          <p:cNvSpPr txBox="1"/>
          <p:nvPr>
            <p:custDataLst>
              <p:tags r:id="rId23"/>
            </p:custDataLst>
          </p:nvPr>
        </p:nvSpPr>
        <p:spPr>
          <a:xfrm>
            <a:off x="6217678" y="6516881"/>
            <a:ext cx="2173283" cy="369332"/>
          </a:xfrm>
          <a:prstGeom prst="rect">
            <a:avLst/>
          </a:prstGeom>
          <a:noFill/>
          <a:ln>
            <a:noFill/>
          </a:ln>
        </p:spPr>
        <p:txBody>
          <a:bodyPr wrap="square" rtlCol="0">
            <a:spAutoFit/>
          </a:bodyPr>
          <a:lstStyle/>
          <a:p>
            <a:pPr algn="ctr"/>
            <a:r>
              <a:rPr lang="fr-CA" dirty="0" err="1">
                <a:solidFill>
                  <a:schemeClr val="tx2"/>
                </a:solidFill>
                <a:latin typeface="Dagny OT" panose="020B0504020201020104" pitchFamily="34" charset="77"/>
                <a:ea typeface="Helvetica Light" charset="0"/>
                <a:cs typeface="Helvetica Light" charset="0"/>
              </a:rPr>
              <a:t>Deep</a:t>
            </a:r>
            <a:r>
              <a:rPr lang="fr-CA" dirty="0">
                <a:solidFill>
                  <a:schemeClr val="tx2"/>
                </a:solidFill>
                <a:latin typeface="Dagny OT" panose="020B0504020201020104" pitchFamily="34" charset="77"/>
                <a:ea typeface="Helvetica Light" charset="0"/>
                <a:cs typeface="Helvetica Light" charset="0"/>
              </a:rPr>
              <a:t> Blue</a:t>
            </a:r>
          </a:p>
        </p:txBody>
      </p:sp>
      <p:sp>
        <p:nvSpPr>
          <p:cNvPr id="33" name="TextBox 32"/>
          <p:cNvSpPr txBox="1"/>
          <p:nvPr>
            <p:custDataLst>
              <p:tags r:id="rId24"/>
            </p:custDataLst>
          </p:nvPr>
        </p:nvSpPr>
        <p:spPr>
          <a:xfrm>
            <a:off x="7341833" y="6161666"/>
            <a:ext cx="4889681" cy="369332"/>
          </a:xfrm>
          <a:prstGeom prst="rect">
            <a:avLst/>
          </a:prstGeom>
          <a:noFill/>
          <a:ln>
            <a:noFill/>
          </a:ln>
        </p:spPr>
        <p:txBody>
          <a:bodyPr wrap="square" rtlCol="0">
            <a:spAutoFit/>
          </a:bodyPr>
          <a:lstStyle/>
          <a:p>
            <a:pPr algn="ctr"/>
            <a:r>
              <a:rPr lang="fr-CA" dirty="0">
                <a:solidFill>
                  <a:schemeClr val="tx2"/>
                </a:solidFill>
                <a:latin typeface="Dagny OT" panose="020B0504020201020104" pitchFamily="34" charset="77"/>
                <a:ea typeface="Helvetica Light" charset="0"/>
                <a:cs typeface="Helvetica Light" charset="0"/>
              </a:rPr>
              <a:t>Projet du cerveau humain (Human Brain Project)</a:t>
            </a:r>
          </a:p>
        </p:txBody>
      </p:sp>
      <p:sp>
        <p:nvSpPr>
          <p:cNvPr id="34" name="TextBox 33"/>
          <p:cNvSpPr txBox="1"/>
          <p:nvPr>
            <p:custDataLst>
              <p:tags r:id="rId25"/>
            </p:custDataLst>
          </p:nvPr>
        </p:nvSpPr>
        <p:spPr>
          <a:xfrm>
            <a:off x="7716398" y="6516881"/>
            <a:ext cx="2173283" cy="369332"/>
          </a:xfrm>
          <a:prstGeom prst="rect">
            <a:avLst/>
          </a:prstGeom>
          <a:noFill/>
          <a:ln>
            <a:noFill/>
          </a:ln>
        </p:spPr>
        <p:txBody>
          <a:bodyPr wrap="square" rtlCol="0">
            <a:spAutoFit/>
          </a:bodyPr>
          <a:lstStyle/>
          <a:p>
            <a:pPr algn="ctr"/>
            <a:r>
              <a:rPr lang="fr-CA" dirty="0">
                <a:solidFill>
                  <a:schemeClr val="tx2"/>
                </a:solidFill>
                <a:latin typeface="Dagny OT" panose="020B0504020201020104" pitchFamily="34" charset="77"/>
                <a:ea typeface="Helvetica Light" charset="0"/>
                <a:cs typeface="Helvetica Light" charset="0"/>
              </a:rPr>
              <a:t>Stanley</a:t>
            </a:r>
          </a:p>
        </p:txBody>
      </p:sp>
      <p:sp>
        <p:nvSpPr>
          <p:cNvPr id="35" name="TextBox 34"/>
          <p:cNvSpPr txBox="1"/>
          <p:nvPr>
            <p:custDataLst>
              <p:tags r:id="rId26"/>
            </p:custDataLst>
          </p:nvPr>
        </p:nvSpPr>
        <p:spPr>
          <a:xfrm>
            <a:off x="10058231" y="6354833"/>
            <a:ext cx="2173283" cy="369332"/>
          </a:xfrm>
          <a:prstGeom prst="rect">
            <a:avLst/>
          </a:prstGeom>
          <a:noFill/>
          <a:ln>
            <a:noFill/>
          </a:ln>
        </p:spPr>
        <p:txBody>
          <a:bodyPr wrap="square" rtlCol="0">
            <a:spAutoFit/>
          </a:bodyPr>
          <a:lstStyle/>
          <a:p>
            <a:pPr algn="ctr"/>
            <a:r>
              <a:rPr lang="fr-CA">
                <a:solidFill>
                  <a:schemeClr val="tx2"/>
                </a:solidFill>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12436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5A0EE3-E1CD-BD4A-A8C3-DE835B7AC0D0}"/>
              </a:ext>
            </a:extLst>
          </p:cNvPr>
          <p:cNvSpPr>
            <a:spLocks noGrp="1"/>
          </p:cNvSpPr>
          <p:nvPr>
            <p:ph type="title"/>
            <p:custDataLst>
              <p:tags r:id="rId1"/>
            </p:custDataLst>
          </p:nvPr>
        </p:nvSpPr>
        <p:spPr/>
        <p:txBody>
          <a:bodyPr/>
          <a:lstStyle/>
          <a:p>
            <a:r>
              <a:rPr lang="fr-CA"/>
              <a:t>DISCUSSION</a:t>
            </a:r>
          </a:p>
        </p:txBody>
      </p:sp>
      <p:sp>
        <p:nvSpPr>
          <p:cNvPr id="3" name="Content Placeholder 2"/>
          <p:cNvSpPr>
            <a:spLocks noGrp="1"/>
          </p:cNvSpPr>
          <p:nvPr>
            <p:ph idx="1"/>
            <p:custDataLst>
              <p:tags r:id="rId2"/>
            </p:custDataLst>
          </p:nvPr>
        </p:nvSpPr>
        <p:spPr/>
        <p:txBody>
          <a:bodyPr>
            <a:normAutofit/>
          </a:bodyPr>
          <a:lstStyle/>
          <a:p>
            <a:r>
              <a:rPr lang="fr-CA" dirty="0"/>
              <a:t>À votre avis, où va l’intelligence artificielle? Un 3</a:t>
            </a:r>
            <a:r>
              <a:rPr lang="fr-CA" baseline="30000" dirty="0">
                <a:ea typeface="Helvetica Light" charset="0"/>
                <a:cs typeface="Helvetica Light" charset="0"/>
              </a:rPr>
              <a:t>e</a:t>
            </a:r>
            <a:r>
              <a:rPr lang="fr-CA" dirty="0"/>
              <a:t> hiver de l’intelligence artificielle, ou un avenir brillant?</a:t>
            </a:r>
          </a:p>
          <a:p>
            <a:endParaRPr lang="en-US" sz="1000" dirty="0">
              <a:ea typeface="Helvetica Light" charset="0"/>
              <a:cs typeface="Helvetica Light" charset="0"/>
            </a:endParaRPr>
          </a:p>
          <a:p>
            <a:r>
              <a:rPr lang="fr-CA" dirty="0"/>
              <a:t>Comment les entreprises et les gouvernements peuvent-ils se préparer à l’une ou l’autre éventualité?</a:t>
            </a:r>
          </a:p>
        </p:txBody>
      </p:sp>
    </p:spTree>
    <p:extLst>
      <p:ext uri="{BB962C8B-B14F-4D97-AF65-F5344CB8AC3E}">
        <p14:creationId xmlns:p14="http://schemas.microsoft.com/office/powerpoint/2010/main" val="306866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81193" y="3043910"/>
            <a:ext cx="7541875" cy="1497507"/>
          </a:xfrm>
        </p:spPr>
        <p:txBody>
          <a:bodyPr/>
          <a:lstStyle/>
          <a:p>
            <a:r>
              <a:rPr lang="fr-CA" dirty="0"/>
              <a:t>Notions fondamentales sur les réseaux neuronaux</a:t>
            </a:r>
          </a:p>
        </p:txBody>
      </p:sp>
      <p:sp>
        <p:nvSpPr>
          <p:cNvPr id="5" name="Text Placeholder 4">
            <a:extLst>
              <a:ext uri="{FF2B5EF4-FFF2-40B4-BE49-F238E27FC236}">
                <a16:creationId xmlns:a16="http://schemas.microsoft.com/office/drawing/2014/main" xmlns="" id="{06E0D21E-D80F-6140-902D-48E5863E002E}"/>
              </a:ext>
            </a:extLst>
          </p:cNvPr>
          <p:cNvSpPr>
            <a:spLocks noGrp="1"/>
          </p:cNvSpPr>
          <p:nvPr>
            <p:ph type="body" idx="1"/>
            <p:custDataLst>
              <p:tags r:id="rId2"/>
            </p:custDataLst>
          </p:nvPr>
        </p:nvSpPr>
        <p:spPr/>
        <p:txBody>
          <a:bodyPr/>
          <a:lstStyle/>
          <a:p>
            <a:r>
              <a:rPr lang="fr-CA"/>
              <a:t>INTELLIGENCE ARTIFICIELLE ET RÉSEAUX NEURONAUX</a:t>
            </a:r>
          </a:p>
        </p:txBody>
      </p:sp>
      <p:sp>
        <p:nvSpPr>
          <p:cNvPr id="4" name="Rectangle 3">
            <a:extLst>
              <a:ext uri="{FF2B5EF4-FFF2-40B4-BE49-F238E27FC236}">
                <a16:creationId xmlns:a16="http://schemas.microsoft.com/office/drawing/2014/main" xmlns="" id="{D5910705-EC30-7040-B1AF-9368F59BC5BA}"/>
              </a:ext>
            </a:extLst>
          </p:cNvPr>
          <p:cNvSpPr/>
          <p:nvPr>
            <p:custDataLst>
              <p:tags r:id="rId3"/>
            </p:custDataLst>
          </p:nvPr>
        </p:nvSpPr>
        <p:spPr>
          <a:xfrm>
            <a:off x="435005" y="5357158"/>
            <a:ext cx="11274641" cy="861774"/>
          </a:xfrm>
          <a:prstGeom prst="rect">
            <a:avLst/>
          </a:prstGeom>
        </p:spPr>
        <p:txBody>
          <a:bodyPr wrap="square">
            <a:spAutoFit/>
          </a:bodyPr>
          <a:lstStyle/>
          <a:p>
            <a:pPr algn="ctr"/>
            <a:r>
              <a:rPr lang="fr-CA" dirty="0">
                <a:solidFill>
                  <a:schemeClr val="bg1"/>
                </a:solidFill>
                <a:latin typeface="Dagny OT" panose="020B0504020201020104" pitchFamily="34" charset="77"/>
                <a:ea typeface="Helvetica Light" charset="0"/>
                <a:cs typeface="Helvetica Light" charset="0"/>
              </a:rPr>
              <a:t>« Les réseaux de neurones l’emportent de loin sur toutes les techniques précédentes sur le plan de la performance, mais l’existence d’exemples contradictoires montre que nous ne comprenons vraiment pas ce qui se passe </a:t>
            </a:r>
            <a:r>
              <a:rPr lang="fr-CA" sz="1400" dirty="0">
                <a:solidFill>
                  <a:schemeClr val="bg1"/>
                </a:solidFill>
                <a:latin typeface="Dagny OT" panose="020B0504020201020104" pitchFamily="34" charset="77"/>
                <a:ea typeface="Helvetica Light" charset="0"/>
                <a:cs typeface="Helvetica Light" charset="0"/>
              </a:rPr>
              <a:t>[traduction].</a:t>
            </a:r>
            <a:r>
              <a:rPr lang="fr-CA" dirty="0">
                <a:solidFill>
                  <a:schemeClr val="bg1"/>
                </a:solidFill>
                <a:latin typeface="Dagny OT" panose="020B0504020201020104" pitchFamily="34" charset="77"/>
                <a:ea typeface="Helvetica Light" charset="0"/>
                <a:cs typeface="Helvetica Light" charset="0"/>
              </a:rPr>
              <a:t> »</a:t>
            </a:r>
          </a:p>
          <a:p>
            <a:pPr algn="r"/>
            <a:r>
              <a:rPr lang="fr-CA" sz="1400" dirty="0">
                <a:solidFill>
                  <a:schemeClr val="bg1"/>
                </a:solidFill>
                <a:latin typeface="Dagny OT" panose="020B0504020201020104" pitchFamily="34" charset="77"/>
                <a:ea typeface="Helvetica Light" charset="0"/>
                <a:cs typeface="Helvetica Light" charset="0"/>
              </a:rPr>
              <a:t>(D. </a:t>
            </a:r>
            <a:r>
              <a:rPr lang="fr-CA" sz="1400" dirty="0" err="1">
                <a:solidFill>
                  <a:schemeClr val="bg1"/>
                </a:solidFill>
                <a:latin typeface="Dagny OT" panose="020B0504020201020104" pitchFamily="34" charset="77"/>
                <a:ea typeface="Helvetica Light" charset="0"/>
                <a:cs typeface="Helvetica Light" charset="0"/>
              </a:rPr>
              <a:t>Gershgorn</a:t>
            </a:r>
            <a:r>
              <a:rPr lang="fr-CA" sz="1400" dirty="0">
                <a:solidFill>
                  <a:schemeClr val="bg1"/>
                </a:solidFill>
                <a:latin typeface="Dagny OT" panose="020B0504020201020104" pitchFamily="34" charset="77"/>
                <a:ea typeface="Helvetica Light" charset="0"/>
                <a:cs typeface="Helvetica Light" charset="0"/>
              </a:rPr>
              <a:t>, </a:t>
            </a:r>
            <a:r>
              <a:rPr lang="fr-CA" sz="1400" i="1" dirty="0">
                <a:solidFill>
                  <a:schemeClr val="bg1"/>
                </a:solidFill>
                <a:latin typeface="Dagny OT" panose="020B0504020201020104" pitchFamily="34" charset="77"/>
                <a:ea typeface="Helvetica Light" charset="0"/>
                <a:cs typeface="Helvetica Light" charset="0"/>
              </a:rPr>
              <a:t>Quartz</a:t>
            </a:r>
            <a:r>
              <a:rPr lang="fr-CA" sz="1400" dirty="0">
                <a:solidFill>
                  <a:schemeClr val="bg1"/>
                </a:solidFill>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95507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Les réseaux neuronaux en bref</a:t>
            </a:r>
          </a:p>
        </p:txBody>
      </p:sp>
      <p:sp>
        <p:nvSpPr>
          <p:cNvPr id="3" name="Content Placeholder 2"/>
          <p:cNvSpPr>
            <a:spLocks noGrp="1"/>
          </p:cNvSpPr>
          <p:nvPr>
            <p:ph idx="1"/>
            <p:custDataLst>
              <p:tags r:id="rId2"/>
            </p:custDataLst>
          </p:nvPr>
        </p:nvSpPr>
        <p:spPr/>
        <p:txBody>
          <a:bodyPr>
            <a:normAutofit fontScale="92500" lnSpcReduction="10000"/>
          </a:bodyPr>
          <a:lstStyle/>
          <a:p>
            <a:pPr algn="just">
              <a:lnSpc>
                <a:spcPct val="110000"/>
              </a:lnSpc>
            </a:pPr>
            <a:r>
              <a:rPr lang="fr-CA" dirty="0"/>
              <a:t>Un </a:t>
            </a:r>
            <a:r>
              <a:rPr lang="fr-CA" b="1" dirty="0"/>
              <a:t>réseau de neurones artificiels</a:t>
            </a:r>
            <a:r>
              <a:rPr lang="fr-CA" dirty="0"/>
              <a:t> (RNA) formé est une fonction qui met en correspondance les données d’entrée et de sortie de manière utile : </a:t>
            </a:r>
          </a:p>
          <a:p>
            <a:pPr marL="1143000" lvl="1" indent="-457200" algn="just">
              <a:lnSpc>
                <a:spcPct val="110000"/>
              </a:lnSpc>
              <a:buSzPct val="100000"/>
              <a:buFont typeface="Wingdings" charset="2"/>
              <a:buChar char="§"/>
            </a:pPr>
            <a:r>
              <a:rPr lang="fr-CA" dirty="0"/>
              <a:t>Il reçoit la ou les données d’entrée</a:t>
            </a:r>
          </a:p>
          <a:p>
            <a:pPr marL="1143000" lvl="1" indent="-457200" algn="just">
              <a:lnSpc>
                <a:spcPct val="110000"/>
              </a:lnSpc>
              <a:buSzPct val="100000"/>
              <a:buFont typeface="Wingdings" charset="2"/>
              <a:buChar char="§"/>
            </a:pPr>
            <a:r>
              <a:rPr lang="fr-CA" dirty="0"/>
              <a:t>Il calcule les valeurs</a:t>
            </a:r>
          </a:p>
          <a:p>
            <a:pPr marL="1143000" lvl="1" indent="-457200" algn="just">
              <a:lnSpc>
                <a:spcPct val="110000"/>
              </a:lnSpc>
              <a:buSzPct val="100000"/>
              <a:buFont typeface="Wingdings" charset="2"/>
              <a:buChar char="§"/>
            </a:pPr>
            <a:r>
              <a:rPr lang="fr-CA" dirty="0"/>
              <a:t>Il fournit la ou les données de sortie</a:t>
            </a:r>
          </a:p>
          <a:p>
            <a:pPr algn="just">
              <a:lnSpc>
                <a:spcPct val="110000"/>
              </a:lnSpc>
            </a:pPr>
            <a:endParaRPr lang="en-US" sz="500" dirty="0"/>
          </a:p>
          <a:p>
            <a:pPr algn="just">
              <a:lnSpc>
                <a:spcPct val="110000"/>
              </a:lnSpc>
            </a:pPr>
            <a:r>
              <a:rPr lang="fr-CA" dirty="0"/>
              <a:t>Les RNA font appel à une approche du genre couteau suisse (</a:t>
            </a:r>
            <a:r>
              <a:rPr lang="fr-CA" b="1" dirty="0"/>
              <a:t>beaucoup d’options, mais on ne sait pas toujours laquelle utiliser</a:t>
            </a:r>
            <a:r>
              <a:rPr lang="fr-CA" dirty="0"/>
              <a:t>).</a:t>
            </a:r>
          </a:p>
          <a:p>
            <a:pPr algn="just">
              <a:lnSpc>
                <a:spcPct val="110000"/>
              </a:lnSpc>
            </a:pPr>
            <a:endParaRPr lang="en-US" sz="500" dirty="0"/>
          </a:p>
          <a:p>
            <a:pPr algn="just">
              <a:lnSpc>
                <a:spcPct val="110000"/>
              </a:lnSpc>
            </a:pPr>
            <a:r>
              <a:rPr lang="fr-CA" dirty="0"/>
              <a:t>L’utilisateur n’a pas besoin de prendre de nombreuses décisions au sujet de la fonction ou d’en savoir beaucoup sur l’espace de problème à l’avance (</a:t>
            </a:r>
            <a:r>
              <a:rPr lang="fr-CA" b="1" dirty="0"/>
              <a:t>modèle silencieux</a:t>
            </a:r>
            <a:r>
              <a:rPr lang="fr-CA" dirty="0"/>
              <a:t>).</a:t>
            </a:r>
          </a:p>
          <a:p>
            <a:pPr algn="just"/>
            <a:endParaRPr lang="en-US" sz="100" dirty="0"/>
          </a:p>
        </p:txBody>
      </p:sp>
    </p:spTree>
    <p:extLst>
      <p:ext uri="{BB962C8B-B14F-4D97-AF65-F5344CB8AC3E}">
        <p14:creationId xmlns:p14="http://schemas.microsoft.com/office/powerpoint/2010/main" val="307161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Les réseaux neuronaux en bref</a:t>
            </a:r>
          </a:p>
        </p:txBody>
      </p:sp>
      <p:sp>
        <p:nvSpPr>
          <p:cNvPr id="3" name="Content Placeholder 2"/>
          <p:cNvSpPr>
            <a:spLocks noGrp="1"/>
          </p:cNvSpPr>
          <p:nvPr>
            <p:ph idx="1"/>
            <p:custDataLst>
              <p:tags r:id="rId2"/>
            </p:custDataLst>
          </p:nvPr>
        </p:nvSpPr>
        <p:spPr/>
        <p:txBody>
          <a:bodyPr/>
          <a:lstStyle/>
          <a:p>
            <a:pPr algn="just">
              <a:lnSpc>
                <a:spcPct val="100000"/>
              </a:lnSpc>
            </a:pPr>
            <a:r>
              <a:rPr lang="fr-CA" dirty="0"/>
              <a:t>Des algorithmes permettent aux RNA d’</a:t>
            </a:r>
            <a:r>
              <a:rPr lang="fr-CA" b="1" dirty="0"/>
              <a:t>apprendre</a:t>
            </a:r>
            <a:r>
              <a:rPr lang="fr-CA" dirty="0"/>
              <a:t> (c.-à-d. de générer la fonction et ses valeurs internes) </a:t>
            </a:r>
            <a:r>
              <a:rPr lang="fr-CA" b="1" dirty="0"/>
              <a:t>automatiquement</a:t>
            </a:r>
            <a:r>
              <a:rPr lang="fr-CA" dirty="0"/>
              <a:t>.</a:t>
            </a:r>
          </a:p>
          <a:p>
            <a:pPr algn="just">
              <a:lnSpc>
                <a:spcPct val="100000"/>
              </a:lnSpc>
            </a:pPr>
            <a:endParaRPr lang="en-US" sz="500" dirty="0"/>
          </a:p>
          <a:p>
            <a:pPr algn="just">
              <a:lnSpc>
                <a:spcPct val="100000"/>
              </a:lnSpc>
            </a:pPr>
            <a:r>
              <a:rPr lang="fr-CA" dirty="0"/>
              <a:t>On peut avoir recours aux RNA pour :</a:t>
            </a:r>
          </a:p>
          <a:p>
            <a:pPr marL="1143000" lvl="1" indent="-457200" algn="just">
              <a:lnSpc>
                <a:spcPct val="100000"/>
              </a:lnSpc>
              <a:buFont typeface="Wingdings" charset="2"/>
              <a:buChar char="§"/>
            </a:pPr>
            <a:r>
              <a:rPr lang="fr-CA" dirty="0"/>
              <a:t>L’apprentissage supervisé (</a:t>
            </a:r>
            <a:r>
              <a:rPr lang="fr-CA" b="1" dirty="0"/>
              <a:t>réseaux neuronaux multicouches acycliques</a:t>
            </a:r>
            <a:r>
              <a:rPr lang="fr-CA" dirty="0"/>
              <a:t>)</a:t>
            </a:r>
          </a:p>
          <a:p>
            <a:pPr marL="1143000" lvl="1" indent="-457200" algn="just">
              <a:lnSpc>
                <a:spcPct val="100000"/>
              </a:lnSpc>
              <a:buFont typeface="Wingdings" charset="2"/>
              <a:buChar char="§"/>
            </a:pPr>
            <a:r>
              <a:rPr lang="fr-CA" dirty="0"/>
              <a:t>L’apprentissage non supervisé (</a:t>
            </a:r>
            <a:r>
              <a:rPr lang="fr-CA" b="1" dirty="0"/>
              <a:t>cartes </a:t>
            </a:r>
            <a:r>
              <a:rPr lang="fr-CA" b="1" dirty="0" err="1"/>
              <a:t>autoorganisables</a:t>
            </a:r>
            <a:r>
              <a:rPr lang="fr-CA" dirty="0"/>
              <a:t>)</a:t>
            </a:r>
          </a:p>
          <a:p>
            <a:pPr marL="1143000" lvl="1" indent="-457200" algn="just">
              <a:lnSpc>
                <a:spcPct val="100000"/>
              </a:lnSpc>
              <a:buFont typeface="Wingdings" charset="2"/>
              <a:buChar char="§"/>
            </a:pPr>
            <a:r>
              <a:rPr lang="fr-CA" dirty="0"/>
              <a:t>L’apprentissage par renforcement.</a:t>
            </a:r>
          </a:p>
          <a:p>
            <a:pPr algn="just">
              <a:lnSpc>
                <a:spcPct val="100000"/>
              </a:lnSpc>
            </a:pPr>
            <a:endParaRPr lang="en-US" sz="500" dirty="0"/>
          </a:p>
          <a:p>
            <a:pPr algn="just">
              <a:lnSpc>
                <a:spcPct val="100000"/>
              </a:lnSpc>
            </a:pPr>
            <a:r>
              <a:rPr lang="fr-CA" dirty="0"/>
              <a:t>Techniquement, la seule exigence consiste à pouvoir réduire au minimum la fonction coût (</a:t>
            </a:r>
            <a:r>
              <a:rPr lang="fr-CA" b="1" dirty="0"/>
              <a:t>optimisation</a:t>
            </a:r>
            <a:r>
              <a:rPr lang="fr-CA" dirty="0"/>
              <a:t>).</a:t>
            </a:r>
          </a:p>
        </p:txBody>
      </p:sp>
    </p:spTree>
    <p:extLst>
      <p:ext uri="{BB962C8B-B14F-4D97-AF65-F5344CB8AC3E}">
        <p14:creationId xmlns:p14="http://schemas.microsoft.com/office/powerpoint/2010/main" val="386705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D689DA5-1E20-C446-BE2D-EFD8C010E112}"/>
              </a:ext>
            </a:extLst>
          </p:cNvPr>
          <p:cNvSpPr/>
          <p:nvPr>
            <p:custDataLst>
              <p:tags r:id="rId1"/>
            </p:custDataLst>
          </p:nvPr>
        </p:nvSpPr>
        <p:spPr>
          <a:xfrm>
            <a:off x="88780" y="98071"/>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8"/>
          <p:cNvPicPr>
            <a:picLocks noGrp="1" noChangeAspect="1"/>
          </p:cNvPicPr>
          <p:nvPr>
            <p:ph idx="1"/>
            <p:custDataLst>
              <p:tags r:id="rId2"/>
            </p:custDataLst>
          </p:nvPr>
        </p:nvPicPr>
        <p:blipFill>
          <a:blip r:embed="rId37">
            <a:extLst>
              <a:ext uri="{28A0092B-C50C-407E-A947-70E740481C1C}">
                <a14:useLocalDpi xmlns:a14="http://schemas.microsoft.com/office/drawing/2010/main" val="0"/>
              </a:ext>
            </a:extLst>
          </a:blip>
          <a:stretch>
            <a:fillRect/>
          </a:stretch>
        </p:blipFill>
        <p:spPr>
          <a:xfrm>
            <a:off x="708148" y="215838"/>
            <a:ext cx="10833713" cy="6426320"/>
          </a:xfrm>
        </p:spPr>
      </p:pic>
      <p:sp>
        <p:nvSpPr>
          <p:cNvPr id="9" name="Rectangle 8"/>
          <p:cNvSpPr/>
          <p:nvPr>
            <p:custDataLst>
              <p:tags r:id="rId3"/>
            </p:custDataLst>
          </p:nvPr>
        </p:nvSpPr>
        <p:spPr>
          <a:xfrm>
            <a:off x="1993900" y="4000500"/>
            <a:ext cx="419100" cy="314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custDataLst>
              <p:tags r:id="rId4"/>
            </p:custDataLst>
          </p:nvPr>
        </p:nvSpPr>
        <p:spPr>
          <a:xfrm>
            <a:off x="4443358" y="3428996"/>
            <a:ext cx="608074" cy="385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custDataLst>
                  <p:tags r:id="rId5"/>
                </p:custDataLst>
              </p:nvPr>
            </p:nvSpPr>
            <p:spPr>
              <a:xfrm>
                <a:off x="4614225" y="3381396"/>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B0F0"/>
                          </a:solidFill>
                          <a:latin typeface="Cambria Math" charset="0"/>
                        </a:rPr>
                        <m:t>𝒘</m:t>
                      </m:r>
                    </m:oMath>
                  </m:oMathPara>
                </a14:m>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614225" y="3381396"/>
                <a:ext cx="990600" cy="369332"/>
              </a:xfrm>
              <a:prstGeom prst="rect">
                <a:avLst/>
              </a:prstGeom>
              <a:blipFill rotWithShape="0">
                <a:blip r:embed="rId3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custDataLst>
                  <p:tags r:id="rId6"/>
                </p:custDataLst>
              </p:nvPr>
            </p:nvSpPr>
            <p:spPr>
              <a:xfrm>
                <a:off x="334800" y="3686400"/>
                <a:ext cx="8128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8F00"/>
                          </a:solidFill>
                          <a:latin typeface="Cambria Math" charset="0"/>
                        </a:rPr>
                        <m:t>𝒙</m:t>
                      </m:r>
                    </m:oMath>
                  </m:oMathPara>
                </a14:m>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34800" y="3686400"/>
                <a:ext cx="812800" cy="369332"/>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custDataLst>
                  <p:tags r:id="rId7"/>
                </p:custDataLst>
              </p:nvPr>
            </p:nvSpPr>
            <p:spPr>
              <a:xfrm>
                <a:off x="7528050" y="1368521"/>
                <a:ext cx="5270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0000"/>
                          </a:solidFill>
                          <a:latin typeface="Cambria Math" charset="0"/>
                        </a:rPr>
                        <m:t>𝒛</m:t>
                      </m:r>
                    </m:oMath>
                  </m:oMathPara>
                </a14:m>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28050" y="1368521"/>
                <a:ext cx="527050" cy="369332"/>
              </a:xfrm>
              <a:prstGeom prst="rect">
                <a:avLst/>
              </a:prstGeom>
              <a:blipFill rotWithShape="0">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custDataLst>
                  <p:tags r:id="rId8"/>
                </p:custDataLst>
              </p:nvPr>
            </p:nvSpPr>
            <p:spPr>
              <a:xfrm>
                <a:off x="10464800" y="1368521"/>
                <a:ext cx="8890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C000"/>
                          </a:solidFill>
                          <a:latin typeface="Cambria Math" charset="0"/>
                        </a:rPr>
                        <m:t>𝒂</m:t>
                      </m:r>
                      <m:r>
                        <a:rPr lang="en-CA" sz="2400" b="1" i="1" smtClean="0">
                          <a:solidFill>
                            <a:srgbClr val="FFC000"/>
                          </a:solidFill>
                          <a:latin typeface="Cambria Math" charset="0"/>
                        </a:rPr>
                        <m:t>(</m:t>
                      </m:r>
                      <m:r>
                        <a:rPr lang="en-CA" sz="2400" b="1" i="1" smtClean="0">
                          <a:solidFill>
                            <a:srgbClr val="FFC000"/>
                          </a:solidFill>
                          <a:latin typeface="Cambria Math" charset="0"/>
                        </a:rPr>
                        <m:t>𝒛</m:t>
                      </m:r>
                      <m:r>
                        <a:rPr lang="en-CA" sz="2400" b="1" i="1" smtClean="0">
                          <a:solidFill>
                            <a:srgbClr val="FFC000"/>
                          </a:solidFill>
                          <a:latin typeface="Cambria Math" charset="0"/>
                        </a:rPr>
                        <m:t>)</m:t>
                      </m:r>
                    </m:oMath>
                  </m:oMathPara>
                </a14:m>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464800" y="1368521"/>
                <a:ext cx="889000" cy="369332"/>
              </a:xfrm>
              <a:prstGeom prst="rect">
                <a:avLst/>
              </a:prstGeom>
              <a:blipFill rotWithShape="0">
                <a:blip r:embed="rId41"/>
                <a:stretch>
                  <a:fillRect b="-34426"/>
                </a:stretch>
              </a:blipFill>
            </p:spPr>
            <p:txBody>
              <a:bodyPr/>
              <a:lstStyle/>
              <a:p>
                <a:r>
                  <a:rPr lang="en-US">
                    <a:noFill/>
                  </a:rPr>
                  <a:t> </a:t>
                </a:r>
              </a:p>
            </p:txBody>
          </p:sp>
        </mc:Fallback>
      </mc:AlternateContent>
      <p:sp>
        <p:nvSpPr>
          <p:cNvPr id="13" name="Rectangle 12"/>
          <p:cNvSpPr/>
          <p:nvPr>
            <p:custDataLst>
              <p:tags r:id="rId9"/>
            </p:custDataLst>
          </p:nvPr>
        </p:nvSpPr>
        <p:spPr>
          <a:xfrm>
            <a:off x="9144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custDataLst>
              <p:tags r:id="rId10"/>
            </p:custDataLst>
          </p:nvPr>
        </p:nvSpPr>
        <p:spPr>
          <a:xfrm>
            <a:off x="4918262" y="6223057"/>
            <a:ext cx="2079438"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custDataLst>
              <p:tags r:id="rId11"/>
            </p:custDataLst>
          </p:nvPr>
        </p:nvSpPr>
        <p:spPr>
          <a:xfrm>
            <a:off x="84582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custDataLst>
              <p:tags r:id="rId12"/>
            </p:custDataLst>
          </p:nvPr>
        </p:nvSpPr>
        <p:spPr>
          <a:xfrm>
            <a:off x="914400" y="3354524"/>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custDataLst>
              <p:tags r:id="rId13"/>
            </p:custDataLst>
          </p:nvPr>
        </p:nvSpPr>
        <p:spPr>
          <a:xfrm>
            <a:off x="2734625" y="1775952"/>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custDataLst>
              <p:tags r:id="rId14"/>
            </p:custDataLst>
          </p:nvPr>
        </p:nvSpPr>
        <p:spPr>
          <a:xfrm>
            <a:off x="5437281" y="4079756"/>
            <a:ext cx="10414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custDataLst>
              <p:tags r:id="rId15"/>
            </p:custDataLst>
          </p:nvPr>
        </p:nvSpPr>
        <p:spPr>
          <a:xfrm>
            <a:off x="4749800" y="3081786"/>
            <a:ext cx="990600" cy="334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16"/>
            </p:custDataLst>
          </p:nvPr>
        </p:nvSpPr>
        <p:spPr>
          <a:xfrm>
            <a:off x="8332850" y="1826752"/>
            <a:ext cx="1854200" cy="713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custDataLst>
              <p:tags r:id="rId17"/>
            </p:custDataLst>
          </p:nvPr>
        </p:nvSpPr>
        <p:spPr>
          <a:xfrm>
            <a:off x="10395810" y="693555"/>
            <a:ext cx="104689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custDataLst>
              <p:tags r:id="rId18"/>
            </p:custDataLst>
          </p:nvPr>
        </p:nvSpPr>
        <p:spPr>
          <a:xfrm>
            <a:off x="7454900" y="693555"/>
            <a:ext cx="68910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custDataLst>
              <p:tags r:id="rId19"/>
            </p:custDataLst>
          </p:nvPr>
        </p:nvSpPr>
        <p:spPr>
          <a:xfrm>
            <a:off x="0" y="3315085"/>
            <a:ext cx="1485900" cy="461665"/>
          </a:xfrm>
          <a:prstGeom prst="rect">
            <a:avLst/>
          </a:prstGeom>
          <a:noFill/>
        </p:spPr>
        <p:txBody>
          <a:bodyPr wrap="square" rtlCol="0">
            <a:spAutoFit/>
          </a:bodyPr>
          <a:lstStyle/>
          <a:p>
            <a:pPr algn="ctr"/>
            <a:r>
              <a:rPr lang="fr-CA" sz="2400" i="1">
                <a:solidFill>
                  <a:schemeClr val="tx2"/>
                </a:solidFill>
                <a:latin typeface="Dagny OT" panose="020B0504020201020104" pitchFamily="34" charset="77"/>
                <a:ea typeface="Helvetica Light" charset="0"/>
                <a:cs typeface="Helvetica Light" charset="0"/>
              </a:rPr>
              <a:t>Signal</a:t>
            </a:r>
          </a:p>
        </p:txBody>
      </p:sp>
      <p:sp>
        <p:nvSpPr>
          <p:cNvPr id="24" name="TextBox 23"/>
          <p:cNvSpPr txBox="1"/>
          <p:nvPr>
            <p:custDataLst>
              <p:tags r:id="rId20"/>
            </p:custDataLst>
          </p:nvPr>
        </p:nvSpPr>
        <p:spPr>
          <a:xfrm>
            <a:off x="3474276" y="1912492"/>
            <a:ext cx="1485900" cy="461665"/>
          </a:xfrm>
          <a:prstGeom prst="rect">
            <a:avLst/>
          </a:prstGeom>
          <a:noFill/>
        </p:spPr>
        <p:txBody>
          <a:bodyPr wrap="square" rtlCol="0">
            <a:spAutoFit/>
          </a:bodyPr>
          <a:lstStyle/>
          <a:p>
            <a:pPr algn="ctr"/>
            <a:r>
              <a:rPr lang="fr-CA" sz="2400">
                <a:latin typeface="Helvetica Light" charset="0"/>
                <a:ea typeface="Helvetica Light" charset="0"/>
                <a:cs typeface="Helvetica Light" charset="0"/>
              </a:rPr>
              <a:t>Arête</a:t>
            </a:r>
          </a:p>
        </p:txBody>
      </p:sp>
      <p:sp>
        <p:nvSpPr>
          <p:cNvPr id="25" name="TextBox 24"/>
          <p:cNvSpPr txBox="1"/>
          <p:nvPr>
            <p:custDataLst>
              <p:tags r:id="rId21"/>
            </p:custDataLst>
          </p:nvPr>
        </p:nvSpPr>
        <p:spPr>
          <a:xfrm>
            <a:off x="650140" y="6093263"/>
            <a:ext cx="2379306" cy="461665"/>
          </a:xfrm>
          <a:prstGeom prst="rect">
            <a:avLst/>
          </a:prstGeom>
          <a:noFill/>
        </p:spPr>
        <p:txBody>
          <a:bodyPr wrap="square" rtlCol="0">
            <a:spAutoFit/>
          </a:bodyPr>
          <a:lstStyle/>
          <a:p>
            <a:pPr algn="ctr"/>
            <a:r>
              <a:rPr lang="fr-CA" sz="2400" dirty="0">
                <a:solidFill>
                  <a:schemeClr val="tx2"/>
                </a:solidFill>
                <a:latin typeface="Dagny OT" panose="020B0504020201020104" pitchFamily="34" charset="77"/>
                <a:ea typeface="Helvetica Light" charset="0"/>
                <a:cs typeface="Helvetica Light" charset="0"/>
              </a:rPr>
              <a:t>Couche entrante</a:t>
            </a:r>
          </a:p>
        </p:txBody>
      </p:sp>
      <p:sp>
        <p:nvSpPr>
          <p:cNvPr id="26" name="TextBox 25"/>
          <p:cNvSpPr txBox="1"/>
          <p:nvPr>
            <p:custDataLst>
              <p:tags r:id="rId22"/>
            </p:custDataLst>
          </p:nvPr>
        </p:nvSpPr>
        <p:spPr>
          <a:xfrm>
            <a:off x="3648814" y="6093263"/>
            <a:ext cx="3717186" cy="461665"/>
          </a:xfrm>
          <a:prstGeom prst="rect">
            <a:avLst/>
          </a:prstGeom>
          <a:noFill/>
        </p:spPr>
        <p:txBody>
          <a:bodyPr wrap="square" rtlCol="0">
            <a:spAutoFit/>
          </a:bodyPr>
          <a:lstStyle/>
          <a:p>
            <a:pPr algn="ctr"/>
            <a:r>
              <a:rPr lang="fr-CA" sz="2400" dirty="0">
                <a:latin typeface="Helvetica Light" charset="0"/>
                <a:ea typeface="Helvetica Light" charset="0"/>
                <a:cs typeface="Helvetica Light" charset="0"/>
              </a:rPr>
              <a:t>Couche(s) cachée(s)</a:t>
            </a:r>
          </a:p>
        </p:txBody>
      </p:sp>
      <p:sp>
        <p:nvSpPr>
          <p:cNvPr id="27" name="TextBox 26"/>
          <p:cNvSpPr txBox="1"/>
          <p:nvPr>
            <p:custDataLst>
              <p:tags r:id="rId23"/>
            </p:custDataLst>
          </p:nvPr>
        </p:nvSpPr>
        <p:spPr>
          <a:xfrm>
            <a:off x="7961499" y="6093262"/>
            <a:ext cx="2820801" cy="461665"/>
          </a:xfrm>
          <a:prstGeom prst="rect">
            <a:avLst/>
          </a:prstGeom>
          <a:noFill/>
        </p:spPr>
        <p:txBody>
          <a:bodyPr wrap="square" rtlCol="0">
            <a:spAutoFit/>
          </a:bodyPr>
          <a:lstStyle/>
          <a:p>
            <a:pPr algn="ctr"/>
            <a:r>
              <a:rPr lang="fr-CA" sz="2400">
                <a:solidFill>
                  <a:schemeClr val="tx2"/>
                </a:solidFill>
                <a:latin typeface="Dagny OT" panose="020B0504020201020104" pitchFamily="34" charset="77"/>
                <a:ea typeface="Helvetica Light" charset="0"/>
                <a:cs typeface="Helvetica Light" charset="0"/>
              </a:rPr>
              <a:t>Couche sortante</a:t>
            </a:r>
          </a:p>
        </p:txBody>
      </p:sp>
      <p:sp>
        <p:nvSpPr>
          <p:cNvPr id="28" name="TextBox 27"/>
          <p:cNvSpPr txBox="1"/>
          <p:nvPr>
            <p:custDataLst>
              <p:tags r:id="rId24"/>
            </p:custDataLst>
          </p:nvPr>
        </p:nvSpPr>
        <p:spPr>
          <a:xfrm>
            <a:off x="4345700" y="3032452"/>
            <a:ext cx="1868424" cy="461665"/>
          </a:xfrm>
          <a:prstGeom prst="rect">
            <a:avLst/>
          </a:prstGeom>
          <a:noFill/>
        </p:spPr>
        <p:txBody>
          <a:bodyPr wrap="square" rtlCol="0">
            <a:spAutoFit/>
          </a:bodyPr>
          <a:lstStyle/>
          <a:p>
            <a:pPr algn="ctr"/>
            <a:r>
              <a:rPr lang="fr-CA" sz="2400" i="1">
                <a:latin typeface="Helvetica Light" charset="0"/>
                <a:ea typeface="Helvetica Light" charset="0"/>
                <a:cs typeface="Helvetica Light" charset="0"/>
              </a:rPr>
              <a:t>Pondération</a:t>
            </a:r>
          </a:p>
        </p:txBody>
      </p:sp>
      <p:sp>
        <p:nvSpPr>
          <p:cNvPr id="29" name="TextBox 28"/>
          <p:cNvSpPr txBox="1"/>
          <p:nvPr>
            <p:custDataLst>
              <p:tags r:id="rId25"/>
            </p:custDataLst>
          </p:nvPr>
        </p:nvSpPr>
        <p:spPr>
          <a:xfrm>
            <a:off x="7267770" y="631680"/>
            <a:ext cx="1047610" cy="1938992"/>
          </a:xfrm>
          <a:prstGeom prst="rect">
            <a:avLst/>
          </a:prstGeom>
          <a:noFill/>
        </p:spPr>
        <p:txBody>
          <a:bodyPr wrap="square" rtlCol="0">
            <a:spAutoFit/>
          </a:bodyPr>
          <a:lstStyle/>
          <a:p>
            <a:pPr algn="ctr"/>
            <a:r>
              <a:rPr lang="fr-CA" sz="2400" i="1" dirty="0">
                <a:latin typeface="Helvetica Light" charset="0"/>
                <a:ea typeface="Helvetica Light" charset="0"/>
                <a:cs typeface="Helvetica Light" charset="0"/>
              </a:rPr>
              <a:t>Donnée d’entrée nette</a:t>
            </a:r>
          </a:p>
        </p:txBody>
      </p:sp>
      <p:sp>
        <p:nvSpPr>
          <p:cNvPr id="30" name="TextBox 29"/>
          <p:cNvSpPr txBox="1"/>
          <p:nvPr>
            <p:custDataLst>
              <p:tags r:id="rId26"/>
            </p:custDataLst>
          </p:nvPr>
        </p:nvSpPr>
        <p:spPr>
          <a:xfrm>
            <a:off x="10224430" y="631680"/>
            <a:ext cx="1218270" cy="830997"/>
          </a:xfrm>
          <a:prstGeom prst="rect">
            <a:avLst/>
          </a:prstGeom>
          <a:noFill/>
        </p:spPr>
        <p:txBody>
          <a:bodyPr wrap="square" rtlCol="0">
            <a:spAutoFit/>
          </a:bodyPr>
          <a:lstStyle/>
          <a:p>
            <a:pPr algn="ctr"/>
            <a:r>
              <a:rPr lang="fr-CA" sz="2400" i="1">
                <a:latin typeface="Helvetica Light" charset="0"/>
                <a:ea typeface="Helvetica Light" charset="0"/>
                <a:cs typeface="Helvetica Light" charset="0"/>
              </a:rPr>
              <a:t>Donnée de sortie du nœud</a:t>
            </a:r>
          </a:p>
        </p:txBody>
      </p:sp>
      <p:sp>
        <p:nvSpPr>
          <p:cNvPr id="31" name="TextBox 30"/>
          <p:cNvSpPr txBox="1"/>
          <p:nvPr>
            <p:custDataLst>
              <p:tags r:id="rId27"/>
            </p:custDataLst>
          </p:nvPr>
        </p:nvSpPr>
        <p:spPr>
          <a:xfrm>
            <a:off x="5227731" y="4236010"/>
            <a:ext cx="1485900" cy="461665"/>
          </a:xfrm>
          <a:prstGeom prst="rect">
            <a:avLst/>
          </a:prstGeom>
          <a:noFill/>
        </p:spPr>
        <p:txBody>
          <a:bodyPr wrap="square" rtlCol="0">
            <a:spAutoFit/>
          </a:bodyPr>
          <a:lstStyle/>
          <a:p>
            <a:pPr algn="ctr"/>
            <a:r>
              <a:rPr lang="fr-CA" sz="2400">
                <a:latin typeface="Helvetica Light" charset="0"/>
                <a:ea typeface="Helvetica Light" charset="0"/>
                <a:cs typeface="Helvetica Light" charset="0"/>
              </a:rPr>
              <a:t>Nœud</a:t>
            </a:r>
          </a:p>
        </p:txBody>
      </p:sp>
      <p:sp>
        <p:nvSpPr>
          <p:cNvPr id="32" name="TextBox 31"/>
          <p:cNvSpPr txBox="1"/>
          <p:nvPr>
            <p:custDataLst>
              <p:tags r:id="rId28"/>
            </p:custDataLst>
          </p:nvPr>
        </p:nvSpPr>
        <p:spPr>
          <a:xfrm>
            <a:off x="9525739" y="3651053"/>
            <a:ext cx="1429306" cy="830997"/>
          </a:xfrm>
          <a:prstGeom prst="rect">
            <a:avLst/>
          </a:prstGeom>
          <a:noFill/>
        </p:spPr>
        <p:txBody>
          <a:bodyPr wrap="square" rtlCol="0">
            <a:spAutoFit/>
          </a:bodyPr>
          <a:lstStyle/>
          <a:p>
            <a:pPr algn="ctr"/>
            <a:r>
              <a:rPr lang="fr-CA" sz="2400" i="1" dirty="0">
                <a:solidFill>
                  <a:schemeClr val="tx2"/>
                </a:solidFill>
                <a:latin typeface="Dagny OT" panose="020B0504020201020104" pitchFamily="34" charset="77"/>
                <a:ea typeface="Helvetica Light" charset="0"/>
                <a:cs typeface="Helvetica Light" charset="0"/>
              </a:rPr>
              <a:t>Donnée de sortie</a:t>
            </a:r>
          </a:p>
        </p:txBody>
      </p:sp>
      <mc:AlternateContent xmlns:mc="http://schemas.openxmlformats.org/markup-compatibility/2006" xmlns:a14="http://schemas.microsoft.com/office/drawing/2010/main">
        <mc:Choice Requires="a14">
          <p:sp>
            <p:nvSpPr>
              <p:cNvPr id="33" name="TextBox 32"/>
              <p:cNvSpPr txBox="1"/>
              <p:nvPr>
                <p:custDataLst>
                  <p:tags r:id="rId29"/>
                </p:custDataLst>
              </p:nvPr>
            </p:nvSpPr>
            <p:spPr>
              <a:xfrm>
                <a:off x="9755969" y="4388978"/>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1" i="1" smtClean="0">
                              <a:solidFill>
                                <a:srgbClr val="121711"/>
                              </a:solidFill>
                              <a:latin typeface="Cambria Math" panose="02040503050406030204" pitchFamily="18" charset="0"/>
                            </a:rPr>
                          </m:ctrlPr>
                        </m:accPr>
                        <m:e>
                          <m:r>
                            <a:rPr lang="en-CA" sz="2400" b="1" i="1" smtClean="0">
                              <a:solidFill>
                                <a:srgbClr val="121711"/>
                              </a:solidFill>
                              <a:latin typeface="Cambria Math" charset="0"/>
                            </a:rPr>
                            <m:t>𝒚</m:t>
                          </m:r>
                        </m:e>
                      </m:acc>
                    </m:oMath>
                  </m:oMathPara>
                </a14:m>
                <a:endParaRPr dirty="0"/>
              </a:p>
            </p:txBody>
          </p:sp>
        </mc:Choice>
        <mc:Fallback xmlns="">
          <p:sp>
            <p:nvSpPr>
              <p:cNvPr id="33" name="TextBox 32"/>
              <p:cNvSpPr txBox="1">
                <a:spLocks noRot="1" noChangeAspect="1" noMove="1" noResize="1" noEditPoints="1" noAdjustHandles="1" noChangeArrowheads="1" noChangeShapeType="1" noTextEdit="1"/>
              </p:cNvSpPr>
              <p:nvPr/>
            </p:nvSpPr>
            <p:spPr>
              <a:xfrm>
                <a:off x="9755969" y="4388978"/>
                <a:ext cx="990600" cy="369332"/>
              </a:xfrm>
              <a:prstGeom prst="rect">
                <a:avLst/>
              </a:prstGeom>
              <a:blipFill>
                <a:blip r:embed="rId42"/>
                <a:stretch>
                  <a:fillRect t="-18033" r="-23926" b="-26230"/>
                </a:stretch>
              </a:blipFill>
            </p:spPr>
            <p:txBody>
              <a:bodyPr/>
              <a:lstStyle/>
              <a:p>
                <a:r>
                  <a:rPr lang="en-US">
                    <a:noFill/>
                  </a:rPr>
                  <a:t> </a:t>
                </a:r>
              </a:p>
            </p:txBody>
          </p:sp>
        </mc:Fallback>
      </mc:AlternateContent>
      <p:sp>
        <p:nvSpPr>
          <p:cNvPr id="37" name="TextBox 36"/>
          <p:cNvSpPr txBox="1"/>
          <p:nvPr>
            <p:custDataLst>
              <p:tags r:id="rId30"/>
            </p:custDataLst>
          </p:nvPr>
        </p:nvSpPr>
        <p:spPr>
          <a:xfrm>
            <a:off x="7961499" y="1917484"/>
            <a:ext cx="2665111" cy="461665"/>
          </a:xfrm>
          <a:prstGeom prst="rect">
            <a:avLst/>
          </a:prstGeom>
          <a:noFill/>
        </p:spPr>
        <p:txBody>
          <a:bodyPr wrap="square" rtlCol="0">
            <a:spAutoFit/>
          </a:bodyPr>
          <a:lstStyle/>
          <a:p>
            <a:pPr algn="ctr"/>
            <a:r>
              <a:rPr lang="fr-CA" sz="2400" dirty="0">
                <a:latin typeface="Helvetica Light" charset="0"/>
                <a:ea typeface="Helvetica Light" charset="0"/>
                <a:cs typeface="Helvetica Light" charset="0"/>
              </a:rPr>
              <a:t>Nœud d’activation</a:t>
            </a:r>
          </a:p>
        </p:txBody>
      </p:sp>
      <p:sp>
        <p:nvSpPr>
          <p:cNvPr id="34" name="Rectangle 33"/>
          <p:cNvSpPr/>
          <p:nvPr>
            <p:custDataLst>
              <p:tags r:id="rId31"/>
            </p:custDataLst>
          </p:nvPr>
        </p:nvSpPr>
        <p:spPr>
          <a:xfrm>
            <a:off x="3673350" y="1721081"/>
            <a:ext cx="3594420" cy="35329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custDataLst>
              <p:tags r:id="rId32"/>
            </p:custDataLst>
          </p:nvPr>
        </p:nvSpPr>
        <p:spPr>
          <a:xfrm>
            <a:off x="7295483" y="228555"/>
            <a:ext cx="4432053" cy="2452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custDataLst>
              <p:tags r:id="rId33"/>
            </p:custDataLst>
          </p:nvPr>
        </p:nvSpPr>
        <p:spPr>
          <a:xfrm>
            <a:off x="3667679" y="5264587"/>
            <a:ext cx="3606109" cy="1515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custDataLst>
              <p:tags r:id="rId34"/>
            </p:custDataLst>
          </p:nvPr>
        </p:nvSpPr>
        <p:spPr>
          <a:xfrm>
            <a:off x="257695" y="265724"/>
            <a:ext cx="7390014" cy="1325563"/>
          </a:xfrm>
        </p:spPr>
        <p:txBody>
          <a:bodyPr/>
          <a:lstStyle/>
          <a:p>
            <a:r>
              <a:rPr lang="fr-CA">
                <a:solidFill>
                  <a:schemeClr val="tx2"/>
                </a:solidFill>
              </a:rPr>
              <a:t>Topologie de réseau</a:t>
            </a:r>
            <a:br>
              <a:rPr lang="fr-CA">
                <a:solidFill>
                  <a:schemeClr val="tx2"/>
                </a:solidFill>
              </a:rPr>
            </a:br>
            <a:r>
              <a:rPr lang="fr-CA">
                <a:solidFill>
                  <a:schemeClr val="tx2"/>
                </a:solidFill>
              </a:rPr>
              <a:t>et terminologie</a:t>
            </a:r>
          </a:p>
        </p:txBody>
      </p:sp>
    </p:spTree>
    <p:extLst>
      <p:ext uri="{BB962C8B-B14F-4D97-AF65-F5344CB8AC3E}">
        <p14:creationId xmlns:p14="http://schemas.microsoft.com/office/powerpoint/2010/main" val="142631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AA606F8C-35CA-DE40-98FE-29A03DD826D8}"/>
              </a:ext>
            </a:extLst>
          </p:cNvPr>
          <p:cNvSpPr/>
          <p:nvPr>
            <p:custDataLst>
              <p:tags r:id="rId1"/>
            </p:custDataLst>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8"/>
          <p:cNvPicPr>
            <a:picLocks noGrp="1" noChangeAspect="1"/>
          </p:cNvPicPr>
          <p:nvPr>
            <p:ph idx="1"/>
            <p:custDataLst>
              <p:tags r:id="rId2"/>
            </p:custDataLst>
          </p:nvPr>
        </p:nvPicPr>
        <p:blipFill>
          <a:blip r:embed="rId37">
            <a:extLst>
              <a:ext uri="{28A0092B-C50C-407E-A947-70E740481C1C}">
                <a14:useLocalDpi xmlns:a14="http://schemas.microsoft.com/office/drawing/2010/main" val="0"/>
              </a:ext>
            </a:extLst>
          </a:blip>
          <a:stretch>
            <a:fillRect/>
          </a:stretch>
        </p:blipFill>
        <p:spPr>
          <a:xfrm>
            <a:off x="708149" y="215838"/>
            <a:ext cx="10833712" cy="6426319"/>
          </a:xfrm>
        </p:spPr>
      </p:pic>
      <p:sp>
        <p:nvSpPr>
          <p:cNvPr id="2" name="Title 1"/>
          <p:cNvSpPr>
            <a:spLocks noGrp="1"/>
          </p:cNvSpPr>
          <p:nvPr>
            <p:ph type="title"/>
            <p:custDataLst>
              <p:tags r:id="rId3"/>
            </p:custDataLst>
          </p:nvPr>
        </p:nvSpPr>
        <p:spPr>
          <a:xfrm>
            <a:off x="0" y="265724"/>
            <a:ext cx="6858001" cy="1325563"/>
          </a:xfrm>
        </p:spPr>
        <p:txBody>
          <a:bodyPr/>
          <a:lstStyle/>
          <a:p>
            <a:pPr algn="ctr"/>
            <a:r>
              <a:rPr lang="fr-CA" b="1">
                <a:latin typeface="Charter" pitchFamily="2" charset="0"/>
              </a:rPr>
              <a:t>Topologie de réseau</a:t>
            </a:r>
            <a:br>
              <a:rPr lang="fr-CA" b="1">
                <a:latin typeface="Charter" pitchFamily="2" charset="0"/>
              </a:rPr>
            </a:br>
            <a:r>
              <a:rPr lang="fr-CA" b="1">
                <a:latin typeface="Charter" pitchFamily="2" charset="0"/>
              </a:rPr>
              <a:t>et terminologie</a:t>
            </a:r>
          </a:p>
        </p:txBody>
      </p:sp>
      <p:sp>
        <p:nvSpPr>
          <p:cNvPr id="9" name="Rectangle 8"/>
          <p:cNvSpPr/>
          <p:nvPr>
            <p:custDataLst>
              <p:tags r:id="rId4"/>
            </p:custDataLst>
          </p:nvPr>
        </p:nvSpPr>
        <p:spPr>
          <a:xfrm>
            <a:off x="1993900" y="4000500"/>
            <a:ext cx="419100" cy="314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custDataLst>
              <p:tags r:id="rId5"/>
            </p:custDataLst>
          </p:nvPr>
        </p:nvSpPr>
        <p:spPr>
          <a:xfrm>
            <a:off x="4310188" y="3428996"/>
            <a:ext cx="608074" cy="385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custDataLst>
                  <p:tags r:id="rId6"/>
                </p:custDataLst>
              </p:nvPr>
            </p:nvSpPr>
            <p:spPr>
              <a:xfrm>
                <a:off x="4747395" y="3381396"/>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B0F0"/>
                          </a:solidFill>
                          <a:latin typeface="Cambria Math" charset="0"/>
                        </a:rPr>
                        <m:t>𝒘</m:t>
                      </m:r>
                    </m:oMath>
                  </m:oMathPara>
                </a14:m>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747395" y="3381396"/>
                <a:ext cx="990600" cy="369332"/>
              </a:xfrm>
              <a:prstGeom prst="rect">
                <a:avLst/>
              </a:prstGeom>
              <a:blipFill>
                <a:blip r:embed="rId3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custDataLst>
                  <p:tags r:id="rId7"/>
                </p:custDataLst>
              </p:nvPr>
            </p:nvSpPr>
            <p:spPr>
              <a:xfrm>
                <a:off x="336550" y="3684992"/>
                <a:ext cx="8128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8F00"/>
                          </a:solidFill>
                          <a:latin typeface="Cambria Math" charset="0"/>
                        </a:rPr>
                        <m:t>𝒙</m:t>
                      </m:r>
                    </m:oMath>
                  </m:oMathPara>
                </a14:m>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36550" y="3684992"/>
                <a:ext cx="812800" cy="369332"/>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custDataLst>
                  <p:tags r:id="rId8"/>
                </p:custDataLst>
              </p:nvPr>
            </p:nvSpPr>
            <p:spPr>
              <a:xfrm>
                <a:off x="7528050" y="1368521"/>
                <a:ext cx="5270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0000"/>
                          </a:solidFill>
                          <a:latin typeface="Cambria Math" charset="0"/>
                        </a:rPr>
                        <m:t>𝒛</m:t>
                      </m:r>
                    </m:oMath>
                  </m:oMathPara>
                </a14:m>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28050" y="1368521"/>
                <a:ext cx="527050" cy="369332"/>
              </a:xfrm>
              <a:prstGeom prst="rect">
                <a:avLst/>
              </a:prstGeom>
              <a:blipFill rotWithShape="0">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custDataLst>
                  <p:tags r:id="rId9"/>
                </p:custDataLst>
              </p:nvPr>
            </p:nvSpPr>
            <p:spPr>
              <a:xfrm>
                <a:off x="10464800" y="1368521"/>
                <a:ext cx="8890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C000"/>
                          </a:solidFill>
                          <a:latin typeface="Cambria Math" charset="0"/>
                        </a:rPr>
                        <m:t>𝒂</m:t>
                      </m:r>
                      <m:r>
                        <a:rPr lang="en-CA" sz="2400" b="1" i="1" smtClean="0">
                          <a:solidFill>
                            <a:srgbClr val="FFC000"/>
                          </a:solidFill>
                          <a:latin typeface="Cambria Math" charset="0"/>
                        </a:rPr>
                        <m:t>(</m:t>
                      </m:r>
                      <m:r>
                        <a:rPr lang="en-CA" sz="2400" b="1" i="1" smtClean="0">
                          <a:solidFill>
                            <a:srgbClr val="FFC000"/>
                          </a:solidFill>
                          <a:latin typeface="Cambria Math" charset="0"/>
                        </a:rPr>
                        <m:t>𝒛</m:t>
                      </m:r>
                      <m:r>
                        <a:rPr lang="en-CA" sz="2400" b="1" i="1" smtClean="0">
                          <a:solidFill>
                            <a:srgbClr val="FFC000"/>
                          </a:solidFill>
                          <a:latin typeface="Cambria Math" charset="0"/>
                        </a:rPr>
                        <m:t>)</m:t>
                      </m:r>
                    </m:oMath>
                  </m:oMathPara>
                </a14:m>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464800" y="1368521"/>
                <a:ext cx="889000" cy="369332"/>
              </a:xfrm>
              <a:prstGeom prst="rect">
                <a:avLst/>
              </a:prstGeom>
              <a:blipFill rotWithShape="0">
                <a:blip r:embed="rId41"/>
                <a:stretch>
                  <a:fillRect b="-34426"/>
                </a:stretch>
              </a:blipFill>
            </p:spPr>
            <p:txBody>
              <a:bodyPr/>
              <a:lstStyle/>
              <a:p>
                <a:r>
                  <a:rPr lang="en-US">
                    <a:noFill/>
                  </a:rPr>
                  <a:t> </a:t>
                </a:r>
              </a:p>
            </p:txBody>
          </p:sp>
        </mc:Fallback>
      </mc:AlternateContent>
      <p:sp>
        <p:nvSpPr>
          <p:cNvPr id="13" name="Rectangle 12"/>
          <p:cNvSpPr/>
          <p:nvPr>
            <p:custDataLst>
              <p:tags r:id="rId10"/>
            </p:custDataLst>
          </p:nvPr>
        </p:nvSpPr>
        <p:spPr>
          <a:xfrm>
            <a:off x="9144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custDataLst>
              <p:tags r:id="rId11"/>
            </p:custDataLst>
          </p:nvPr>
        </p:nvSpPr>
        <p:spPr>
          <a:xfrm>
            <a:off x="4918262" y="6223057"/>
            <a:ext cx="2079438"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custDataLst>
              <p:tags r:id="rId12"/>
            </p:custDataLst>
          </p:nvPr>
        </p:nvSpPr>
        <p:spPr>
          <a:xfrm>
            <a:off x="84582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custDataLst>
              <p:tags r:id="rId13"/>
            </p:custDataLst>
          </p:nvPr>
        </p:nvSpPr>
        <p:spPr>
          <a:xfrm>
            <a:off x="914400" y="3354524"/>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custDataLst>
              <p:tags r:id="rId14"/>
            </p:custDataLst>
          </p:nvPr>
        </p:nvSpPr>
        <p:spPr>
          <a:xfrm>
            <a:off x="2734625" y="1775952"/>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custDataLst>
              <p:tags r:id="rId15"/>
            </p:custDataLst>
          </p:nvPr>
        </p:nvSpPr>
        <p:spPr>
          <a:xfrm>
            <a:off x="5437281" y="4079756"/>
            <a:ext cx="10414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custDataLst>
              <p:tags r:id="rId16"/>
            </p:custDataLst>
          </p:nvPr>
        </p:nvSpPr>
        <p:spPr>
          <a:xfrm>
            <a:off x="4749800" y="3081786"/>
            <a:ext cx="990600" cy="334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17"/>
            </p:custDataLst>
          </p:nvPr>
        </p:nvSpPr>
        <p:spPr>
          <a:xfrm>
            <a:off x="8332850" y="1826752"/>
            <a:ext cx="1854200" cy="713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custDataLst>
              <p:tags r:id="rId18"/>
            </p:custDataLst>
          </p:nvPr>
        </p:nvSpPr>
        <p:spPr>
          <a:xfrm>
            <a:off x="10395810" y="693555"/>
            <a:ext cx="104689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custDataLst>
              <p:tags r:id="rId19"/>
            </p:custDataLst>
          </p:nvPr>
        </p:nvSpPr>
        <p:spPr>
          <a:xfrm>
            <a:off x="7454900" y="693555"/>
            <a:ext cx="68910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custDataLst>
              <p:tags r:id="rId20"/>
            </p:custDataLst>
          </p:nvPr>
        </p:nvSpPr>
        <p:spPr>
          <a:xfrm>
            <a:off x="0" y="3315085"/>
            <a:ext cx="1485900" cy="461665"/>
          </a:xfrm>
          <a:prstGeom prst="rect">
            <a:avLst/>
          </a:prstGeom>
          <a:noFill/>
        </p:spPr>
        <p:txBody>
          <a:bodyPr wrap="square" rtlCol="0">
            <a:spAutoFit/>
          </a:bodyPr>
          <a:lstStyle/>
          <a:p>
            <a:pPr algn="ctr"/>
            <a:r>
              <a:rPr lang="fr-CA" sz="2400" i="1">
                <a:latin typeface="Dagny OT" panose="020B0504020201020104" pitchFamily="34" charset="77"/>
                <a:ea typeface="Helvetica Light" charset="0"/>
                <a:cs typeface="Helvetica Light" charset="0"/>
              </a:rPr>
              <a:t>Signal</a:t>
            </a:r>
          </a:p>
        </p:txBody>
      </p:sp>
      <p:sp>
        <p:nvSpPr>
          <p:cNvPr id="24" name="TextBox 23"/>
          <p:cNvSpPr txBox="1"/>
          <p:nvPr>
            <p:custDataLst>
              <p:tags r:id="rId21"/>
            </p:custDataLst>
          </p:nvPr>
        </p:nvSpPr>
        <p:spPr>
          <a:xfrm>
            <a:off x="3474276" y="1912492"/>
            <a:ext cx="1485900" cy="461665"/>
          </a:xfrm>
          <a:prstGeom prst="rect">
            <a:avLst/>
          </a:prstGeom>
          <a:noFill/>
        </p:spPr>
        <p:txBody>
          <a:bodyPr wrap="square" rtlCol="0">
            <a:spAutoFit/>
          </a:bodyPr>
          <a:lstStyle/>
          <a:p>
            <a:pPr algn="ctr"/>
            <a:r>
              <a:rPr lang="fr-CA" sz="2400">
                <a:latin typeface="Dagny OT" panose="020B0504020201020104" pitchFamily="34" charset="77"/>
                <a:ea typeface="Helvetica Light" charset="0"/>
                <a:cs typeface="Helvetica Light" charset="0"/>
              </a:rPr>
              <a:t>Arête</a:t>
            </a:r>
          </a:p>
        </p:txBody>
      </p:sp>
      <p:sp>
        <p:nvSpPr>
          <p:cNvPr id="25" name="TextBox 24"/>
          <p:cNvSpPr txBox="1"/>
          <p:nvPr>
            <p:custDataLst>
              <p:tags r:id="rId22"/>
            </p:custDataLst>
          </p:nvPr>
        </p:nvSpPr>
        <p:spPr>
          <a:xfrm>
            <a:off x="650140" y="6093263"/>
            <a:ext cx="2385160" cy="461665"/>
          </a:xfrm>
          <a:prstGeom prst="rect">
            <a:avLst/>
          </a:prstGeom>
          <a:noFill/>
        </p:spPr>
        <p:txBody>
          <a:bodyPr wrap="square" rtlCol="0">
            <a:spAutoFit/>
          </a:bodyPr>
          <a:lstStyle/>
          <a:p>
            <a:pPr algn="ctr"/>
            <a:r>
              <a:rPr lang="fr-CA" sz="2400" dirty="0">
                <a:latin typeface="Dagny OT" panose="020B0504020201020104" pitchFamily="34" charset="77"/>
                <a:ea typeface="Helvetica Light" charset="0"/>
                <a:cs typeface="Helvetica Light" charset="0"/>
              </a:rPr>
              <a:t>Couche entrante</a:t>
            </a:r>
          </a:p>
        </p:txBody>
      </p:sp>
      <p:sp>
        <p:nvSpPr>
          <p:cNvPr id="26" name="TextBox 25"/>
          <p:cNvSpPr txBox="1"/>
          <p:nvPr>
            <p:custDataLst>
              <p:tags r:id="rId23"/>
            </p:custDataLst>
          </p:nvPr>
        </p:nvSpPr>
        <p:spPr>
          <a:xfrm>
            <a:off x="4495800" y="6093263"/>
            <a:ext cx="2870200" cy="461665"/>
          </a:xfrm>
          <a:prstGeom prst="rect">
            <a:avLst/>
          </a:prstGeom>
          <a:noFill/>
        </p:spPr>
        <p:txBody>
          <a:bodyPr wrap="square" rtlCol="0">
            <a:spAutoFit/>
          </a:bodyPr>
          <a:lstStyle/>
          <a:p>
            <a:pPr algn="ctr"/>
            <a:r>
              <a:rPr lang="fr-CA" sz="2400">
                <a:latin typeface="Dagny OT" panose="020B0504020201020104" pitchFamily="34" charset="77"/>
                <a:ea typeface="Helvetica Light" charset="0"/>
                <a:cs typeface="Helvetica Light" charset="0"/>
              </a:rPr>
              <a:t>Couche(s) cachée(s)</a:t>
            </a:r>
          </a:p>
        </p:txBody>
      </p:sp>
      <p:sp>
        <p:nvSpPr>
          <p:cNvPr id="27" name="TextBox 26"/>
          <p:cNvSpPr txBox="1"/>
          <p:nvPr>
            <p:custDataLst>
              <p:tags r:id="rId24"/>
            </p:custDataLst>
          </p:nvPr>
        </p:nvSpPr>
        <p:spPr>
          <a:xfrm>
            <a:off x="7961499" y="6093262"/>
            <a:ext cx="2820801" cy="461665"/>
          </a:xfrm>
          <a:prstGeom prst="rect">
            <a:avLst/>
          </a:prstGeom>
          <a:noFill/>
        </p:spPr>
        <p:txBody>
          <a:bodyPr wrap="square" rtlCol="0">
            <a:spAutoFit/>
          </a:bodyPr>
          <a:lstStyle/>
          <a:p>
            <a:pPr algn="ctr"/>
            <a:r>
              <a:rPr lang="fr-CA" sz="2400">
                <a:latin typeface="Dagny OT" panose="020B0504020201020104" pitchFamily="34" charset="77"/>
                <a:ea typeface="Helvetica Light" charset="0"/>
                <a:cs typeface="Helvetica Light" charset="0"/>
              </a:rPr>
              <a:t>Couche sortante</a:t>
            </a:r>
          </a:p>
        </p:txBody>
      </p:sp>
      <p:sp>
        <p:nvSpPr>
          <p:cNvPr id="28" name="TextBox 27"/>
          <p:cNvSpPr txBox="1"/>
          <p:nvPr>
            <p:custDataLst>
              <p:tags r:id="rId25"/>
            </p:custDataLst>
          </p:nvPr>
        </p:nvSpPr>
        <p:spPr>
          <a:xfrm>
            <a:off x="4345699" y="3032452"/>
            <a:ext cx="1895303" cy="461665"/>
          </a:xfrm>
          <a:prstGeom prst="rect">
            <a:avLst/>
          </a:prstGeom>
          <a:noFill/>
        </p:spPr>
        <p:txBody>
          <a:bodyPr wrap="square" rtlCol="0">
            <a:spAutoFit/>
          </a:bodyPr>
          <a:lstStyle/>
          <a:p>
            <a:pPr algn="ctr"/>
            <a:r>
              <a:rPr lang="fr-CA" sz="2400" i="1">
                <a:latin typeface="Dagny OT" panose="020B0504020201020104" pitchFamily="34" charset="77"/>
                <a:ea typeface="Helvetica Light" charset="0"/>
                <a:cs typeface="Helvetica Light" charset="0"/>
              </a:rPr>
              <a:t>Pondération</a:t>
            </a:r>
          </a:p>
        </p:txBody>
      </p:sp>
      <p:sp>
        <p:nvSpPr>
          <p:cNvPr id="29" name="TextBox 28"/>
          <p:cNvSpPr txBox="1"/>
          <p:nvPr>
            <p:custDataLst>
              <p:tags r:id="rId26"/>
            </p:custDataLst>
          </p:nvPr>
        </p:nvSpPr>
        <p:spPr>
          <a:xfrm>
            <a:off x="7267770" y="631680"/>
            <a:ext cx="1047610" cy="1938992"/>
          </a:xfrm>
          <a:prstGeom prst="rect">
            <a:avLst/>
          </a:prstGeom>
          <a:noFill/>
        </p:spPr>
        <p:txBody>
          <a:bodyPr wrap="square" rtlCol="0">
            <a:spAutoFit/>
          </a:bodyPr>
          <a:lstStyle/>
          <a:p>
            <a:pPr algn="ctr"/>
            <a:r>
              <a:rPr lang="fr-CA" sz="2400" i="1" dirty="0">
                <a:latin typeface="Helvetica Light" charset="0"/>
                <a:ea typeface="Helvetica Light" charset="0"/>
                <a:cs typeface="Helvetica Light" charset="0"/>
              </a:rPr>
              <a:t>Donnée d’entrée nette</a:t>
            </a:r>
          </a:p>
        </p:txBody>
      </p:sp>
      <p:sp>
        <p:nvSpPr>
          <p:cNvPr id="30" name="TextBox 29"/>
          <p:cNvSpPr txBox="1"/>
          <p:nvPr>
            <p:custDataLst>
              <p:tags r:id="rId27"/>
            </p:custDataLst>
          </p:nvPr>
        </p:nvSpPr>
        <p:spPr>
          <a:xfrm>
            <a:off x="10224430" y="631680"/>
            <a:ext cx="1218270" cy="830997"/>
          </a:xfrm>
          <a:prstGeom prst="rect">
            <a:avLst/>
          </a:prstGeom>
          <a:noFill/>
        </p:spPr>
        <p:txBody>
          <a:bodyPr wrap="square" rtlCol="0">
            <a:spAutoFit/>
          </a:bodyPr>
          <a:lstStyle/>
          <a:p>
            <a:pPr algn="ctr"/>
            <a:r>
              <a:rPr lang="fr-CA" sz="2400" i="1">
                <a:latin typeface="Helvetica Light" charset="0"/>
                <a:ea typeface="Helvetica Light" charset="0"/>
                <a:cs typeface="Helvetica Light" charset="0"/>
              </a:rPr>
              <a:t>Donnée de sortie du nœud</a:t>
            </a:r>
          </a:p>
        </p:txBody>
      </p:sp>
      <p:sp>
        <p:nvSpPr>
          <p:cNvPr id="31" name="TextBox 30"/>
          <p:cNvSpPr txBox="1"/>
          <p:nvPr>
            <p:custDataLst>
              <p:tags r:id="rId28"/>
            </p:custDataLst>
          </p:nvPr>
        </p:nvSpPr>
        <p:spPr>
          <a:xfrm>
            <a:off x="5227731" y="4236010"/>
            <a:ext cx="1485900" cy="461665"/>
          </a:xfrm>
          <a:prstGeom prst="rect">
            <a:avLst/>
          </a:prstGeom>
          <a:noFill/>
        </p:spPr>
        <p:txBody>
          <a:bodyPr wrap="square" rtlCol="0">
            <a:spAutoFit/>
          </a:bodyPr>
          <a:lstStyle/>
          <a:p>
            <a:pPr algn="ctr"/>
            <a:r>
              <a:rPr lang="fr-CA" sz="2400">
                <a:latin typeface="Dagny OT" panose="020B0504020201020104" pitchFamily="34" charset="77"/>
                <a:ea typeface="Helvetica Light" charset="0"/>
                <a:cs typeface="Helvetica Light" charset="0"/>
              </a:rPr>
              <a:t>Nœud</a:t>
            </a:r>
          </a:p>
        </p:txBody>
      </p:sp>
      <p:sp>
        <p:nvSpPr>
          <p:cNvPr id="32" name="TextBox 31"/>
          <p:cNvSpPr txBox="1"/>
          <p:nvPr>
            <p:custDataLst>
              <p:tags r:id="rId29"/>
            </p:custDataLst>
          </p:nvPr>
        </p:nvSpPr>
        <p:spPr>
          <a:xfrm>
            <a:off x="9552374" y="3651053"/>
            <a:ext cx="1383560" cy="830997"/>
          </a:xfrm>
          <a:prstGeom prst="rect">
            <a:avLst/>
          </a:prstGeom>
          <a:noFill/>
        </p:spPr>
        <p:txBody>
          <a:bodyPr wrap="square" rtlCol="0">
            <a:spAutoFit/>
          </a:bodyPr>
          <a:lstStyle/>
          <a:p>
            <a:pPr algn="ctr"/>
            <a:r>
              <a:rPr lang="fr-CA" sz="2400" i="1" dirty="0">
                <a:latin typeface="Dagny OT" panose="020B0504020201020104" pitchFamily="34" charset="77"/>
                <a:ea typeface="Helvetica Light" charset="0"/>
                <a:cs typeface="Helvetica Light" charset="0"/>
              </a:rPr>
              <a:t>Donnée de sortie</a:t>
            </a:r>
          </a:p>
        </p:txBody>
      </p:sp>
      <mc:AlternateContent xmlns:mc="http://schemas.openxmlformats.org/markup-compatibility/2006" xmlns:a14="http://schemas.microsoft.com/office/drawing/2010/main">
        <mc:Choice Requires="a14">
          <p:sp>
            <p:nvSpPr>
              <p:cNvPr id="33" name="TextBox 32"/>
              <p:cNvSpPr txBox="1"/>
              <p:nvPr>
                <p:custDataLst>
                  <p:tags r:id="rId30"/>
                </p:custDataLst>
              </p:nvPr>
            </p:nvSpPr>
            <p:spPr>
              <a:xfrm>
                <a:off x="9755968" y="4388974"/>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1" i="1" smtClean="0">
                              <a:solidFill>
                                <a:srgbClr val="121711"/>
                              </a:solidFill>
                              <a:latin typeface="Cambria Math" panose="02040503050406030204" pitchFamily="18" charset="0"/>
                            </a:rPr>
                          </m:ctrlPr>
                        </m:accPr>
                        <m:e>
                          <m:r>
                            <a:rPr lang="en-CA" sz="2400" b="1" i="1" smtClean="0">
                              <a:solidFill>
                                <a:srgbClr val="121711"/>
                              </a:solidFill>
                              <a:latin typeface="Cambria Math" charset="0"/>
                            </a:rPr>
                            <m:t>𝒚</m:t>
                          </m:r>
                        </m:e>
                      </m:acc>
                    </m:oMath>
                  </m:oMathPara>
                </a14:m>
                <a:endParaRPr dirty="0"/>
              </a:p>
            </p:txBody>
          </p:sp>
        </mc:Choice>
        <mc:Fallback xmlns="">
          <p:sp>
            <p:nvSpPr>
              <p:cNvPr id="33" name="TextBox 32"/>
              <p:cNvSpPr txBox="1">
                <a:spLocks noRot="1" noChangeAspect="1" noMove="1" noResize="1" noEditPoints="1" noAdjustHandles="1" noChangeArrowheads="1" noChangeShapeType="1" noTextEdit="1"/>
              </p:cNvSpPr>
              <p:nvPr/>
            </p:nvSpPr>
            <p:spPr>
              <a:xfrm>
                <a:off x="9755968" y="4388974"/>
                <a:ext cx="990600" cy="369332"/>
              </a:xfrm>
              <a:prstGeom prst="rect">
                <a:avLst/>
              </a:prstGeom>
              <a:blipFill>
                <a:blip r:embed="rId42"/>
                <a:stretch>
                  <a:fillRect t="-18033" r="-23926" b="-26230"/>
                </a:stretch>
              </a:blipFill>
            </p:spPr>
            <p:txBody>
              <a:bodyPr/>
              <a:lstStyle/>
              <a:p>
                <a:r>
                  <a:rPr lang="en-US">
                    <a:noFill/>
                  </a:rPr>
                  <a:t> </a:t>
                </a:r>
              </a:p>
            </p:txBody>
          </p:sp>
        </mc:Fallback>
      </mc:AlternateContent>
      <p:sp>
        <p:nvSpPr>
          <p:cNvPr id="37" name="TextBox 36"/>
          <p:cNvSpPr txBox="1"/>
          <p:nvPr>
            <p:custDataLst>
              <p:tags r:id="rId31"/>
            </p:custDataLst>
          </p:nvPr>
        </p:nvSpPr>
        <p:spPr>
          <a:xfrm>
            <a:off x="7961499" y="1917484"/>
            <a:ext cx="2665111" cy="461665"/>
          </a:xfrm>
          <a:prstGeom prst="rect">
            <a:avLst/>
          </a:prstGeom>
          <a:noFill/>
        </p:spPr>
        <p:txBody>
          <a:bodyPr wrap="square" rtlCol="0">
            <a:spAutoFit/>
          </a:bodyPr>
          <a:lstStyle/>
          <a:p>
            <a:pPr algn="ctr"/>
            <a:r>
              <a:rPr lang="fr-CA" sz="2400" dirty="0">
                <a:latin typeface="Helvetica Light" charset="0"/>
                <a:ea typeface="Helvetica Light" charset="0"/>
                <a:cs typeface="Helvetica Light" charset="0"/>
              </a:rPr>
              <a:t>Nœud d’activation</a:t>
            </a:r>
          </a:p>
        </p:txBody>
      </p:sp>
      <p:sp>
        <p:nvSpPr>
          <p:cNvPr id="35" name="Rectangle 34"/>
          <p:cNvSpPr/>
          <p:nvPr>
            <p:custDataLst>
              <p:tags r:id="rId32"/>
            </p:custDataLst>
          </p:nvPr>
        </p:nvSpPr>
        <p:spPr>
          <a:xfrm>
            <a:off x="7295483" y="228555"/>
            <a:ext cx="4432053" cy="2452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xmlns="" id="{2E16956B-DAED-0743-9532-DE3DE7073DC5}"/>
              </a:ext>
            </a:extLst>
          </p:cNvPr>
          <p:cNvSpPr txBox="1">
            <a:spLocks/>
          </p:cNvSpPr>
          <p:nvPr>
            <p:custDataLst>
              <p:tags r:id="rId33"/>
            </p:custDataLst>
          </p:nvPr>
        </p:nvSpPr>
        <p:spPr>
          <a:xfrm>
            <a:off x="257695" y="265724"/>
            <a:ext cx="7390014" cy="132556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a:solidFill>
                  <a:schemeClr val="tx2"/>
                </a:solidFill>
              </a:rPr>
              <a:t>Topologie de réseau</a:t>
            </a:r>
            <a:br>
              <a:rPr lang="fr-CA">
                <a:solidFill>
                  <a:schemeClr val="tx2"/>
                </a:solidFill>
              </a:rPr>
            </a:br>
            <a:r>
              <a:rPr lang="fr-CA">
                <a:solidFill>
                  <a:schemeClr val="tx2"/>
                </a:solidFill>
              </a:rPr>
              <a:t>et terminologie</a:t>
            </a:r>
          </a:p>
        </p:txBody>
      </p:sp>
      <p:sp>
        <p:nvSpPr>
          <p:cNvPr id="36" name="Rectangle 35"/>
          <p:cNvSpPr/>
          <p:nvPr>
            <p:custDataLst>
              <p:tags r:id="rId34"/>
            </p:custDataLst>
          </p:nvPr>
        </p:nvSpPr>
        <p:spPr>
          <a:xfrm>
            <a:off x="3673350" y="1721081"/>
            <a:ext cx="3594420" cy="3532971"/>
          </a:xfrm>
          <a:prstGeom prst="rect">
            <a:avLst/>
          </a:prstGeom>
          <a:solidFill>
            <a:schemeClr val="tx1">
              <a:alpha val="1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37843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016C4144-2E35-3749-948D-17B497CC6A74}"/>
              </a:ext>
            </a:extLst>
          </p:cNvPr>
          <p:cNvSpPr/>
          <p:nvPr>
            <p:custDataLst>
              <p:tags r:id="rId1"/>
            </p:custDataLst>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8"/>
          <p:cNvPicPr>
            <a:picLocks noGrp="1" noChangeAspect="1"/>
          </p:cNvPicPr>
          <p:nvPr>
            <p:ph idx="1"/>
            <p:custDataLst>
              <p:tags r:id="rId2"/>
            </p:custDataLst>
          </p:nvPr>
        </p:nvPicPr>
        <p:blipFill>
          <a:blip r:embed="rId35">
            <a:extLst>
              <a:ext uri="{28A0092B-C50C-407E-A947-70E740481C1C}">
                <a14:useLocalDpi xmlns:a14="http://schemas.microsoft.com/office/drawing/2010/main" val="0"/>
              </a:ext>
            </a:extLst>
          </a:blip>
          <a:stretch>
            <a:fillRect/>
          </a:stretch>
        </p:blipFill>
        <p:spPr>
          <a:xfrm>
            <a:off x="708149" y="215838"/>
            <a:ext cx="10833712" cy="6426319"/>
          </a:xfrm>
        </p:spPr>
      </p:pic>
      <p:sp>
        <p:nvSpPr>
          <p:cNvPr id="2" name="Title 1"/>
          <p:cNvSpPr>
            <a:spLocks noGrp="1"/>
          </p:cNvSpPr>
          <p:nvPr>
            <p:ph type="title"/>
            <p:custDataLst>
              <p:tags r:id="rId3"/>
            </p:custDataLst>
          </p:nvPr>
        </p:nvSpPr>
        <p:spPr>
          <a:xfrm>
            <a:off x="0" y="265724"/>
            <a:ext cx="6858001" cy="1325563"/>
          </a:xfrm>
        </p:spPr>
        <p:txBody>
          <a:bodyPr/>
          <a:lstStyle/>
          <a:p>
            <a:pPr algn="ctr"/>
            <a:r>
              <a:rPr lang="fr-CA" b="1">
                <a:latin typeface="Charter" pitchFamily="2" charset="0"/>
              </a:rPr>
              <a:t>Topologie de réseau</a:t>
            </a:r>
            <a:br>
              <a:rPr lang="fr-CA" b="1">
                <a:latin typeface="Charter" pitchFamily="2" charset="0"/>
              </a:rPr>
            </a:br>
            <a:r>
              <a:rPr lang="fr-CA" b="1">
                <a:latin typeface="Charter" pitchFamily="2" charset="0"/>
              </a:rPr>
              <a:t>et terminologie</a:t>
            </a:r>
          </a:p>
        </p:txBody>
      </p:sp>
      <p:sp>
        <p:nvSpPr>
          <p:cNvPr id="9" name="Rectangle 8"/>
          <p:cNvSpPr/>
          <p:nvPr>
            <p:custDataLst>
              <p:tags r:id="rId4"/>
            </p:custDataLst>
          </p:nvPr>
        </p:nvSpPr>
        <p:spPr>
          <a:xfrm>
            <a:off x="1993900" y="4000500"/>
            <a:ext cx="419100" cy="314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custDataLst>
              <p:tags r:id="rId5"/>
            </p:custDataLst>
          </p:nvPr>
        </p:nvSpPr>
        <p:spPr>
          <a:xfrm>
            <a:off x="4310188" y="3428996"/>
            <a:ext cx="608074" cy="385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custDataLst>
                  <p:tags r:id="rId6"/>
                </p:custDataLst>
              </p:nvPr>
            </p:nvSpPr>
            <p:spPr>
              <a:xfrm>
                <a:off x="4747388" y="3381396"/>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70C0"/>
                          </a:solidFill>
                          <a:latin typeface="Cambria Math" charset="0"/>
                        </a:rPr>
                        <m:t>𝒘</m:t>
                      </m:r>
                    </m:oMath>
                  </m:oMathPara>
                </a14:m>
                <a:endParaRPr dirty="0"/>
              </a:p>
            </p:txBody>
          </p:sp>
        </mc:Choice>
        <mc:Fallback xmlns="">
          <p:sp>
            <p:nvSpPr>
              <p:cNvPr id="8" name="TextBox 7"/>
              <p:cNvSpPr txBox="1">
                <a:spLocks noRot="1" noChangeAspect="1" noMove="1" noResize="1" noEditPoints="1" noAdjustHandles="1" noChangeArrowheads="1" noChangeShapeType="1" noTextEdit="1"/>
              </p:cNvSpPr>
              <p:nvPr/>
            </p:nvSpPr>
            <p:spPr>
              <a:xfrm>
                <a:off x="4747388" y="3381396"/>
                <a:ext cx="990600" cy="369332"/>
              </a:xfrm>
              <a:prstGeom prst="rect">
                <a:avLst/>
              </a:prstGeom>
              <a:blipFill>
                <a:blip r:embed="rId3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custDataLst>
                  <p:tags r:id="rId7"/>
                </p:custDataLst>
              </p:nvPr>
            </p:nvSpPr>
            <p:spPr>
              <a:xfrm>
                <a:off x="334488" y="3686400"/>
                <a:ext cx="8128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008F00"/>
                          </a:solidFill>
                          <a:latin typeface="Cambria Math" charset="0"/>
                        </a:rPr>
                        <m:t>𝒙</m:t>
                      </m:r>
                    </m:oMath>
                  </m:oMathPara>
                </a14:m>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34488" y="3686400"/>
                <a:ext cx="812800" cy="369332"/>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custDataLst>
                  <p:tags r:id="rId8"/>
                </p:custDataLst>
              </p:nvPr>
            </p:nvSpPr>
            <p:spPr>
              <a:xfrm>
                <a:off x="7528050" y="1528322"/>
                <a:ext cx="5270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0000"/>
                          </a:solidFill>
                          <a:latin typeface="Cambria Math" charset="0"/>
                        </a:rPr>
                        <m:t>𝒛</m:t>
                      </m:r>
                    </m:oMath>
                  </m:oMathPara>
                </a14:m>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28050" y="1528322"/>
                <a:ext cx="527050" cy="369332"/>
              </a:xfrm>
              <a:prstGeom prst="rect">
                <a:avLst/>
              </a:prstGeom>
              <a:blipFill>
                <a:blip r:embed="rId3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custDataLst>
                  <p:tags r:id="rId9"/>
                </p:custDataLst>
              </p:nvPr>
            </p:nvSpPr>
            <p:spPr>
              <a:xfrm>
                <a:off x="10464800" y="1528322"/>
                <a:ext cx="8890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C000"/>
                          </a:solidFill>
                          <a:latin typeface="Cambria Math" charset="0"/>
                        </a:rPr>
                        <m:t>𝒂</m:t>
                      </m:r>
                      <m:r>
                        <a:rPr lang="en-CA" sz="2400" b="1" i="1" smtClean="0">
                          <a:solidFill>
                            <a:srgbClr val="FFC000"/>
                          </a:solidFill>
                          <a:latin typeface="Cambria Math" charset="0"/>
                        </a:rPr>
                        <m:t>(</m:t>
                      </m:r>
                      <m:r>
                        <a:rPr lang="en-CA" sz="2400" b="1" i="1" smtClean="0">
                          <a:solidFill>
                            <a:srgbClr val="FFC000"/>
                          </a:solidFill>
                          <a:latin typeface="Cambria Math" charset="0"/>
                        </a:rPr>
                        <m:t>𝒛</m:t>
                      </m:r>
                      <m:r>
                        <a:rPr lang="en-CA" sz="2400" b="1" i="1" smtClean="0">
                          <a:solidFill>
                            <a:srgbClr val="FFC000"/>
                          </a:solidFill>
                          <a:latin typeface="Cambria Math" charset="0"/>
                        </a:rPr>
                        <m:t>)</m:t>
                      </m:r>
                    </m:oMath>
                  </m:oMathPara>
                </a14:m>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464800" y="1528322"/>
                <a:ext cx="889000" cy="369332"/>
              </a:xfrm>
              <a:prstGeom prst="rect">
                <a:avLst/>
              </a:prstGeom>
              <a:blipFill>
                <a:blip r:embed="rId39"/>
                <a:stretch>
                  <a:fillRect b="-36667"/>
                </a:stretch>
              </a:blipFill>
            </p:spPr>
            <p:txBody>
              <a:bodyPr/>
              <a:lstStyle/>
              <a:p>
                <a:r>
                  <a:rPr lang="en-US">
                    <a:noFill/>
                  </a:rPr>
                  <a:t> </a:t>
                </a:r>
              </a:p>
            </p:txBody>
          </p:sp>
        </mc:Fallback>
      </mc:AlternateContent>
      <p:sp>
        <p:nvSpPr>
          <p:cNvPr id="13" name="Rectangle 12"/>
          <p:cNvSpPr/>
          <p:nvPr>
            <p:custDataLst>
              <p:tags r:id="rId10"/>
            </p:custDataLst>
          </p:nvPr>
        </p:nvSpPr>
        <p:spPr>
          <a:xfrm>
            <a:off x="9144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custDataLst>
              <p:tags r:id="rId11"/>
            </p:custDataLst>
          </p:nvPr>
        </p:nvSpPr>
        <p:spPr>
          <a:xfrm>
            <a:off x="4918262" y="6223057"/>
            <a:ext cx="2079438"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custDataLst>
              <p:tags r:id="rId12"/>
            </p:custDataLst>
          </p:nvPr>
        </p:nvSpPr>
        <p:spPr>
          <a:xfrm>
            <a:off x="8458200" y="6197600"/>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custDataLst>
              <p:tags r:id="rId13"/>
            </p:custDataLst>
          </p:nvPr>
        </p:nvSpPr>
        <p:spPr>
          <a:xfrm>
            <a:off x="914400" y="3354524"/>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custDataLst>
              <p:tags r:id="rId14"/>
            </p:custDataLst>
          </p:nvPr>
        </p:nvSpPr>
        <p:spPr>
          <a:xfrm>
            <a:off x="2734625" y="1775952"/>
            <a:ext cx="18542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custDataLst>
              <p:tags r:id="rId15"/>
            </p:custDataLst>
          </p:nvPr>
        </p:nvSpPr>
        <p:spPr>
          <a:xfrm>
            <a:off x="5437281" y="4079756"/>
            <a:ext cx="1041400" cy="46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custDataLst>
              <p:tags r:id="rId16"/>
            </p:custDataLst>
          </p:nvPr>
        </p:nvSpPr>
        <p:spPr>
          <a:xfrm>
            <a:off x="4749800" y="3081786"/>
            <a:ext cx="990600" cy="334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17"/>
            </p:custDataLst>
          </p:nvPr>
        </p:nvSpPr>
        <p:spPr>
          <a:xfrm>
            <a:off x="8332850" y="1826752"/>
            <a:ext cx="1854200" cy="713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custDataLst>
              <p:tags r:id="rId18"/>
            </p:custDataLst>
          </p:nvPr>
        </p:nvSpPr>
        <p:spPr>
          <a:xfrm>
            <a:off x="10395810" y="693555"/>
            <a:ext cx="104689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custDataLst>
              <p:tags r:id="rId19"/>
            </p:custDataLst>
          </p:nvPr>
        </p:nvSpPr>
        <p:spPr>
          <a:xfrm>
            <a:off x="7454900" y="693555"/>
            <a:ext cx="689100" cy="71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custDataLst>
              <p:tags r:id="rId20"/>
            </p:custDataLst>
          </p:nvPr>
        </p:nvSpPr>
        <p:spPr>
          <a:xfrm>
            <a:off x="0" y="3315600"/>
            <a:ext cx="1485900" cy="461665"/>
          </a:xfrm>
          <a:prstGeom prst="rect">
            <a:avLst/>
          </a:prstGeom>
          <a:noFill/>
        </p:spPr>
        <p:txBody>
          <a:bodyPr wrap="square" rtlCol="0">
            <a:spAutoFit/>
          </a:bodyPr>
          <a:lstStyle/>
          <a:p>
            <a:pPr algn="ctr"/>
            <a:r>
              <a:rPr lang="fr-CA" sz="2400" i="1">
                <a:latin typeface="Dagny OT" panose="020B0504020201020104" pitchFamily="34" charset="77"/>
                <a:ea typeface="Helvetica Light" charset="0"/>
                <a:cs typeface="Helvetica Light" charset="0"/>
              </a:rPr>
              <a:t>Signal</a:t>
            </a:r>
          </a:p>
        </p:txBody>
      </p:sp>
      <p:sp>
        <p:nvSpPr>
          <p:cNvPr id="24" name="TextBox 23"/>
          <p:cNvSpPr txBox="1"/>
          <p:nvPr>
            <p:custDataLst>
              <p:tags r:id="rId21"/>
            </p:custDataLst>
          </p:nvPr>
        </p:nvSpPr>
        <p:spPr>
          <a:xfrm>
            <a:off x="3474276" y="1912492"/>
            <a:ext cx="1485900" cy="461665"/>
          </a:xfrm>
          <a:prstGeom prst="rect">
            <a:avLst/>
          </a:prstGeom>
          <a:noFill/>
        </p:spPr>
        <p:txBody>
          <a:bodyPr wrap="square" rtlCol="0">
            <a:spAutoFit/>
          </a:bodyPr>
          <a:lstStyle/>
          <a:p>
            <a:pPr algn="ctr"/>
            <a:r>
              <a:rPr lang="fr-CA" sz="2400">
                <a:latin typeface="Dagny OT" panose="020B0504020201020104" pitchFamily="34" charset="77"/>
                <a:ea typeface="Helvetica Light" charset="0"/>
                <a:cs typeface="Helvetica Light" charset="0"/>
              </a:rPr>
              <a:t>Arête</a:t>
            </a:r>
          </a:p>
        </p:txBody>
      </p:sp>
      <p:sp>
        <p:nvSpPr>
          <p:cNvPr id="25" name="TextBox 24"/>
          <p:cNvSpPr txBox="1"/>
          <p:nvPr>
            <p:custDataLst>
              <p:tags r:id="rId22"/>
            </p:custDataLst>
          </p:nvPr>
        </p:nvSpPr>
        <p:spPr>
          <a:xfrm>
            <a:off x="641261" y="6093263"/>
            <a:ext cx="2385161" cy="461665"/>
          </a:xfrm>
          <a:prstGeom prst="rect">
            <a:avLst/>
          </a:prstGeom>
          <a:noFill/>
        </p:spPr>
        <p:txBody>
          <a:bodyPr wrap="square" rtlCol="0">
            <a:spAutoFit/>
          </a:bodyPr>
          <a:lstStyle/>
          <a:p>
            <a:pPr algn="ctr"/>
            <a:r>
              <a:rPr lang="fr-CA" sz="2400" dirty="0">
                <a:latin typeface="Dagny OT" panose="020B0504020201020104" pitchFamily="34" charset="77"/>
                <a:ea typeface="Helvetica Light" charset="0"/>
                <a:cs typeface="Helvetica Light" charset="0"/>
              </a:rPr>
              <a:t>Couche entrante</a:t>
            </a:r>
          </a:p>
        </p:txBody>
      </p:sp>
      <p:sp>
        <p:nvSpPr>
          <p:cNvPr id="26" name="TextBox 25"/>
          <p:cNvSpPr txBox="1"/>
          <p:nvPr>
            <p:custDataLst>
              <p:tags r:id="rId23"/>
            </p:custDataLst>
          </p:nvPr>
        </p:nvSpPr>
        <p:spPr>
          <a:xfrm>
            <a:off x="4495800" y="6093263"/>
            <a:ext cx="2870200" cy="461665"/>
          </a:xfrm>
          <a:prstGeom prst="rect">
            <a:avLst/>
          </a:prstGeom>
          <a:noFill/>
        </p:spPr>
        <p:txBody>
          <a:bodyPr wrap="square" rtlCol="0">
            <a:spAutoFit/>
          </a:bodyPr>
          <a:lstStyle/>
          <a:p>
            <a:pPr algn="ctr"/>
            <a:r>
              <a:rPr lang="fr-CA" sz="2400">
                <a:latin typeface="Dagny OT" panose="020B0504020201020104" pitchFamily="34" charset="77"/>
                <a:ea typeface="Helvetica Light" charset="0"/>
                <a:cs typeface="Helvetica Light" charset="0"/>
              </a:rPr>
              <a:t>Couche(s) cachée(s)</a:t>
            </a:r>
          </a:p>
        </p:txBody>
      </p:sp>
      <p:sp>
        <p:nvSpPr>
          <p:cNvPr id="27" name="TextBox 26"/>
          <p:cNvSpPr txBox="1"/>
          <p:nvPr>
            <p:custDataLst>
              <p:tags r:id="rId24"/>
            </p:custDataLst>
          </p:nvPr>
        </p:nvSpPr>
        <p:spPr>
          <a:xfrm>
            <a:off x="7961499" y="6093262"/>
            <a:ext cx="2820801" cy="461665"/>
          </a:xfrm>
          <a:prstGeom prst="rect">
            <a:avLst/>
          </a:prstGeom>
          <a:noFill/>
        </p:spPr>
        <p:txBody>
          <a:bodyPr wrap="square" rtlCol="0">
            <a:spAutoFit/>
          </a:bodyPr>
          <a:lstStyle/>
          <a:p>
            <a:pPr algn="ctr"/>
            <a:r>
              <a:rPr lang="fr-CA" sz="2400">
                <a:latin typeface="Dagny OT" panose="020B0504020201020104" pitchFamily="34" charset="77"/>
                <a:ea typeface="Helvetica Light" charset="0"/>
                <a:cs typeface="Helvetica Light" charset="0"/>
              </a:rPr>
              <a:t>Couche sortante</a:t>
            </a:r>
          </a:p>
        </p:txBody>
      </p:sp>
      <p:sp>
        <p:nvSpPr>
          <p:cNvPr id="28" name="TextBox 27"/>
          <p:cNvSpPr txBox="1"/>
          <p:nvPr>
            <p:custDataLst>
              <p:tags r:id="rId25"/>
            </p:custDataLst>
          </p:nvPr>
        </p:nvSpPr>
        <p:spPr>
          <a:xfrm>
            <a:off x="4274676" y="3032452"/>
            <a:ext cx="2037346" cy="461665"/>
          </a:xfrm>
          <a:prstGeom prst="rect">
            <a:avLst/>
          </a:prstGeom>
          <a:noFill/>
        </p:spPr>
        <p:txBody>
          <a:bodyPr wrap="square" rtlCol="0">
            <a:spAutoFit/>
          </a:bodyPr>
          <a:lstStyle/>
          <a:p>
            <a:pPr algn="ctr"/>
            <a:r>
              <a:rPr lang="fr-CA" sz="2400" i="1" dirty="0">
                <a:latin typeface="Dagny OT" panose="020B0504020201020104" pitchFamily="34" charset="77"/>
                <a:ea typeface="Helvetica Light" charset="0"/>
                <a:cs typeface="Helvetica Light" charset="0"/>
              </a:rPr>
              <a:t>Pondération</a:t>
            </a:r>
          </a:p>
        </p:txBody>
      </p:sp>
      <p:sp>
        <p:nvSpPr>
          <p:cNvPr id="29" name="TextBox 28"/>
          <p:cNvSpPr txBox="1"/>
          <p:nvPr>
            <p:custDataLst>
              <p:tags r:id="rId26"/>
            </p:custDataLst>
          </p:nvPr>
        </p:nvSpPr>
        <p:spPr>
          <a:xfrm>
            <a:off x="7183302" y="471877"/>
            <a:ext cx="1292654" cy="1200329"/>
          </a:xfrm>
          <a:prstGeom prst="rect">
            <a:avLst/>
          </a:prstGeom>
          <a:noFill/>
        </p:spPr>
        <p:txBody>
          <a:bodyPr wrap="square" rtlCol="0">
            <a:spAutoFit/>
          </a:bodyPr>
          <a:lstStyle/>
          <a:p>
            <a:pPr algn="ctr"/>
            <a:r>
              <a:rPr lang="fr-CA" sz="2400" i="1" dirty="0">
                <a:latin typeface="Dagny OT" panose="020B0504020201020104" pitchFamily="34" charset="77"/>
                <a:ea typeface="Helvetica Light" charset="0"/>
                <a:cs typeface="Helvetica Light" charset="0"/>
              </a:rPr>
              <a:t>Donnée d’entrée nette</a:t>
            </a:r>
          </a:p>
        </p:txBody>
      </p:sp>
      <p:sp>
        <p:nvSpPr>
          <p:cNvPr id="30" name="TextBox 29"/>
          <p:cNvSpPr txBox="1"/>
          <p:nvPr>
            <p:custDataLst>
              <p:tags r:id="rId27"/>
            </p:custDataLst>
          </p:nvPr>
        </p:nvSpPr>
        <p:spPr>
          <a:xfrm>
            <a:off x="10197795" y="471877"/>
            <a:ext cx="1384319" cy="1200329"/>
          </a:xfrm>
          <a:prstGeom prst="rect">
            <a:avLst/>
          </a:prstGeom>
          <a:noFill/>
        </p:spPr>
        <p:txBody>
          <a:bodyPr wrap="square" rtlCol="0">
            <a:spAutoFit/>
          </a:bodyPr>
          <a:lstStyle/>
          <a:p>
            <a:pPr algn="ctr"/>
            <a:r>
              <a:rPr lang="fr-CA" sz="2400" i="1" dirty="0">
                <a:latin typeface="Dagny OT" panose="020B0504020201020104" pitchFamily="34" charset="77"/>
                <a:ea typeface="Helvetica Light" charset="0"/>
                <a:cs typeface="Helvetica Light" charset="0"/>
              </a:rPr>
              <a:t>Donnée de sortie du nœud</a:t>
            </a:r>
          </a:p>
        </p:txBody>
      </p:sp>
      <p:sp>
        <p:nvSpPr>
          <p:cNvPr id="31" name="TextBox 30"/>
          <p:cNvSpPr txBox="1"/>
          <p:nvPr>
            <p:custDataLst>
              <p:tags r:id="rId28"/>
            </p:custDataLst>
          </p:nvPr>
        </p:nvSpPr>
        <p:spPr>
          <a:xfrm>
            <a:off x="5227731" y="4236010"/>
            <a:ext cx="1485900" cy="461665"/>
          </a:xfrm>
          <a:prstGeom prst="rect">
            <a:avLst/>
          </a:prstGeom>
          <a:noFill/>
        </p:spPr>
        <p:txBody>
          <a:bodyPr wrap="square" rtlCol="0">
            <a:spAutoFit/>
          </a:bodyPr>
          <a:lstStyle/>
          <a:p>
            <a:pPr algn="ctr"/>
            <a:r>
              <a:rPr lang="fr-CA" sz="2400">
                <a:latin typeface="Dagny OT" panose="020B0504020201020104" pitchFamily="34" charset="77"/>
                <a:ea typeface="Helvetica Light" charset="0"/>
                <a:cs typeface="Helvetica Light" charset="0"/>
              </a:rPr>
              <a:t>Nœud</a:t>
            </a:r>
          </a:p>
        </p:txBody>
      </p:sp>
      <p:sp>
        <p:nvSpPr>
          <p:cNvPr id="32" name="TextBox 31"/>
          <p:cNvSpPr txBox="1"/>
          <p:nvPr>
            <p:custDataLst>
              <p:tags r:id="rId29"/>
            </p:custDataLst>
          </p:nvPr>
        </p:nvSpPr>
        <p:spPr>
          <a:xfrm>
            <a:off x="9575616" y="3651053"/>
            <a:ext cx="1335036" cy="830997"/>
          </a:xfrm>
          <a:prstGeom prst="rect">
            <a:avLst/>
          </a:prstGeom>
          <a:noFill/>
        </p:spPr>
        <p:txBody>
          <a:bodyPr wrap="square" rtlCol="0">
            <a:spAutoFit/>
          </a:bodyPr>
          <a:lstStyle/>
          <a:p>
            <a:pPr algn="ctr"/>
            <a:r>
              <a:rPr lang="fr-CA" sz="2400" i="1" dirty="0">
                <a:latin typeface="Dagny OT" panose="020B0504020201020104" pitchFamily="34" charset="77"/>
                <a:ea typeface="Helvetica Light" charset="0"/>
                <a:cs typeface="Helvetica Light" charset="0"/>
              </a:rPr>
              <a:t>Donnée de sortie</a:t>
            </a:r>
          </a:p>
        </p:txBody>
      </p:sp>
      <mc:AlternateContent xmlns:mc="http://schemas.openxmlformats.org/markup-compatibility/2006" xmlns:a14="http://schemas.microsoft.com/office/drawing/2010/main">
        <mc:Choice Requires="a14">
          <p:sp>
            <p:nvSpPr>
              <p:cNvPr id="33" name="TextBox 32"/>
              <p:cNvSpPr txBox="1"/>
              <p:nvPr>
                <p:custDataLst>
                  <p:tags r:id="rId30"/>
                </p:custDataLst>
              </p:nvPr>
            </p:nvSpPr>
            <p:spPr>
              <a:xfrm>
                <a:off x="9755968" y="4388976"/>
                <a:ext cx="9906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1" i="1" smtClean="0">
                              <a:solidFill>
                                <a:srgbClr val="121711"/>
                              </a:solidFill>
                              <a:latin typeface="Cambria Math" panose="02040503050406030204" pitchFamily="18" charset="0"/>
                            </a:rPr>
                          </m:ctrlPr>
                        </m:accPr>
                        <m:e>
                          <m:r>
                            <a:rPr lang="en-CA" sz="2400" b="1" i="1" smtClean="0">
                              <a:solidFill>
                                <a:srgbClr val="121711"/>
                              </a:solidFill>
                              <a:latin typeface="Cambria Math" charset="0"/>
                            </a:rPr>
                            <m:t>𝒚</m:t>
                          </m:r>
                        </m:e>
                      </m:acc>
                    </m:oMath>
                  </m:oMathPara>
                </a14:m>
                <a:endParaRPr dirty="0"/>
              </a:p>
            </p:txBody>
          </p:sp>
        </mc:Choice>
        <mc:Fallback xmlns="">
          <p:sp>
            <p:nvSpPr>
              <p:cNvPr id="33" name="TextBox 32"/>
              <p:cNvSpPr txBox="1">
                <a:spLocks noRot="1" noChangeAspect="1" noMove="1" noResize="1" noEditPoints="1" noAdjustHandles="1" noChangeArrowheads="1" noChangeShapeType="1" noTextEdit="1"/>
              </p:cNvSpPr>
              <p:nvPr/>
            </p:nvSpPr>
            <p:spPr>
              <a:xfrm>
                <a:off x="9755968" y="4388976"/>
                <a:ext cx="990600" cy="369332"/>
              </a:xfrm>
              <a:prstGeom prst="rect">
                <a:avLst/>
              </a:prstGeom>
              <a:blipFill>
                <a:blip r:embed="rId40"/>
                <a:stretch>
                  <a:fillRect t="-18033" r="-23926" b="-26230"/>
                </a:stretch>
              </a:blipFill>
            </p:spPr>
            <p:txBody>
              <a:bodyPr/>
              <a:lstStyle/>
              <a:p>
                <a:r>
                  <a:rPr lang="en-US">
                    <a:noFill/>
                  </a:rPr>
                  <a:t> </a:t>
                </a:r>
              </a:p>
            </p:txBody>
          </p:sp>
        </mc:Fallback>
      </mc:AlternateContent>
      <p:sp>
        <p:nvSpPr>
          <p:cNvPr id="37" name="TextBox 36"/>
          <p:cNvSpPr txBox="1"/>
          <p:nvPr>
            <p:custDataLst>
              <p:tags r:id="rId31"/>
            </p:custDataLst>
          </p:nvPr>
        </p:nvSpPr>
        <p:spPr>
          <a:xfrm>
            <a:off x="7961499" y="1917484"/>
            <a:ext cx="2665111" cy="461665"/>
          </a:xfrm>
          <a:prstGeom prst="rect">
            <a:avLst/>
          </a:prstGeom>
          <a:noFill/>
        </p:spPr>
        <p:txBody>
          <a:bodyPr wrap="square" rtlCol="0">
            <a:spAutoFit/>
          </a:bodyPr>
          <a:lstStyle/>
          <a:p>
            <a:pPr algn="ctr"/>
            <a:r>
              <a:rPr lang="fr-CA" sz="2400" dirty="0">
                <a:latin typeface="Dagny OT" panose="020B0504020201020104" pitchFamily="34" charset="77"/>
                <a:ea typeface="Helvetica Light" charset="0"/>
                <a:cs typeface="Helvetica Light" charset="0"/>
              </a:rPr>
              <a:t>Nœud d’activation</a:t>
            </a:r>
          </a:p>
        </p:txBody>
      </p:sp>
      <p:sp>
        <p:nvSpPr>
          <p:cNvPr id="35" name="Title 1">
            <a:extLst>
              <a:ext uri="{FF2B5EF4-FFF2-40B4-BE49-F238E27FC236}">
                <a16:creationId xmlns:a16="http://schemas.microsoft.com/office/drawing/2014/main" xmlns="" id="{BF58E5AA-9BA1-8746-875B-E95F2C6035C1}"/>
              </a:ext>
            </a:extLst>
          </p:cNvPr>
          <p:cNvSpPr txBox="1">
            <a:spLocks/>
          </p:cNvSpPr>
          <p:nvPr>
            <p:custDataLst>
              <p:tags r:id="rId32"/>
            </p:custDataLst>
          </p:nvPr>
        </p:nvSpPr>
        <p:spPr>
          <a:xfrm>
            <a:off x="257695" y="265724"/>
            <a:ext cx="7390014" cy="132556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a:solidFill>
                  <a:schemeClr val="tx2"/>
                </a:solidFill>
              </a:rPr>
              <a:t>Topologie de réseau</a:t>
            </a:r>
            <a:br>
              <a:rPr lang="fr-CA">
                <a:solidFill>
                  <a:schemeClr val="tx2"/>
                </a:solidFill>
              </a:rPr>
            </a:br>
            <a:r>
              <a:rPr lang="fr-CA">
                <a:solidFill>
                  <a:schemeClr val="tx2"/>
                </a:solidFill>
              </a:rPr>
              <a:t>et terminologie</a:t>
            </a:r>
          </a:p>
        </p:txBody>
      </p:sp>
    </p:spTree>
    <p:extLst>
      <p:ext uri="{BB962C8B-B14F-4D97-AF65-F5344CB8AC3E}">
        <p14:creationId xmlns:p14="http://schemas.microsoft.com/office/powerpoint/2010/main" val="40791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99AFB21F-EF38-1349-8401-497218ABA2DA}"/>
              </a:ext>
            </a:extLst>
          </p:cNvPr>
          <p:cNvSpPr/>
          <p:nvPr>
            <p:custDataLst>
              <p:tags r:id="rId1"/>
            </p:custDataLst>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custDataLst>
              <p:tags r:id="rId2"/>
            </p:custDataLst>
          </p:nvPr>
        </p:nvSpPr>
        <p:spPr>
          <a:xfrm>
            <a:off x="301260" y="602383"/>
            <a:ext cx="11029616" cy="1013800"/>
          </a:xfrm>
        </p:spPr>
        <p:txBody>
          <a:bodyPr/>
          <a:lstStyle/>
          <a:p>
            <a:r>
              <a:rPr lang="fr-CA">
                <a:solidFill>
                  <a:schemeClr val="tx2"/>
                </a:solidFill>
              </a:rPr>
              <a:t>Réseau acyclique</a:t>
            </a:r>
            <a:br>
              <a:rPr lang="fr-CA">
                <a:solidFill>
                  <a:schemeClr val="tx2"/>
                </a:solidFill>
              </a:rPr>
            </a:br>
            <a:endParaRPr lang="fr-CA">
              <a:solidFill>
                <a:schemeClr val="tx2"/>
              </a:solidFill>
            </a:endParaRPr>
          </a:p>
        </p:txBody>
      </p:sp>
      <p:pic>
        <p:nvPicPr>
          <p:cNvPr id="9" name="Content Placeholder 8"/>
          <p:cNvPicPr>
            <a:picLocks noGrp="1" noChangeAspect="1"/>
          </p:cNvPicPr>
          <p:nvPr>
            <p:ph idx="1"/>
            <p:custDataLst>
              <p:tags r:id="rId3"/>
            </p:custDataLst>
          </p:nvPr>
        </p:nvPicPr>
        <p:blipFill>
          <a:blip r:embed="rId31">
            <a:extLst>
              <a:ext uri="{28A0092B-C50C-407E-A947-70E740481C1C}">
                <a14:useLocalDpi xmlns:a14="http://schemas.microsoft.com/office/drawing/2010/main" val="0"/>
              </a:ext>
            </a:extLst>
          </a:blip>
          <a:stretch>
            <a:fillRect/>
          </a:stretch>
        </p:blipFill>
        <p:spPr>
          <a:xfrm>
            <a:off x="235434" y="1612465"/>
            <a:ext cx="11836159" cy="4624039"/>
          </a:xfrm>
        </p:spPr>
      </p:pic>
      <p:sp>
        <p:nvSpPr>
          <p:cNvPr id="3" name="Rectangle 2"/>
          <p:cNvSpPr/>
          <p:nvPr>
            <p:custDataLst>
              <p:tags r:id="rId4"/>
            </p:custDataLst>
          </p:nvPr>
        </p:nvSpPr>
        <p:spPr>
          <a:xfrm>
            <a:off x="2079723" y="1702615"/>
            <a:ext cx="1637350"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custDataLst>
              <p:tags r:id="rId5"/>
            </p:custDataLst>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custDataLst>
              <p:tags r:id="rId6"/>
            </p:custDataLst>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custDataLst>
              <p:tags r:id="rId7"/>
            </p:custDataLst>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custDataLst>
              <p:tags r:id="rId8"/>
            </p:custDataLst>
          </p:nvPr>
        </p:nvSpPr>
        <p:spPr>
          <a:xfrm>
            <a:off x="4585073" y="1600538"/>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custDataLst>
              <p:tags r:id="rId9"/>
            </p:custDataLst>
          </p:nvPr>
        </p:nvSpPr>
        <p:spPr>
          <a:xfrm>
            <a:off x="4641346" y="5954851"/>
            <a:ext cx="1584176" cy="320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custDataLst>
              <p:tags r:id="rId10"/>
            </p:custDataLst>
          </p:nvPr>
        </p:nvSpPr>
        <p:spPr>
          <a:xfrm>
            <a:off x="9084709" y="2938028"/>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custDataLst>
              <p:tags r:id="rId11"/>
            </p:custDataLst>
          </p:nvPr>
        </p:nvSpPr>
        <p:spPr>
          <a:xfrm>
            <a:off x="4065282" y="39395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custDataLst>
              <p:tags r:id="rId12"/>
            </p:custDataLst>
          </p:nvPr>
        </p:nvSpPr>
        <p:spPr>
          <a:xfrm>
            <a:off x="7642302" y="4634354"/>
            <a:ext cx="1715337"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custDataLst>
              <p:tags r:id="rId13"/>
            </p:custDataLst>
          </p:nvPr>
        </p:nvSpPr>
        <p:spPr>
          <a:xfrm>
            <a:off x="2126166" y="5556738"/>
            <a:ext cx="1645325"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custDataLst>
              <p:tags r:id="rId14"/>
            </p:custDataLst>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15"/>
            </p:custDataLst>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custDataLst>
              <p:tags r:id="rId16"/>
            </p:custDataLst>
          </p:nvPr>
        </p:nvSpPr>
        <p:spPr>
          <a:xfrm>
            <a:off x="3891320" y="33547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custDataLst>
              <p:tags r:id="rId17"/>
            </p:custDataLst>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custDataLst>
              <p:tags r:id="rId18"/>
            </p:custDataLst>
          </p:nvPr>
        </p:nvSpPr>
        <p:spPr>
          <a:xfrm>
            <a:off x="3849258" y="3833810"/>
            <a:ext cx="18301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custDataLst>
              <p:tags r:id="rId19"/>
            </p:custDataLst>
          </p:nvPr>
        </p:nvSpPr>
        <p:spPr>
          <a:xfrm>
            <a:off x="6194114" y="2058297"/>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custDataLst>
              <p:tags r:id="rId20"/>
            </p:custDataLst>
          </p:nvPr>
        </p:nvSpPr>
        <p:spPr>
          <a:xfrm>
            <a:off x="7724078" y="2570131"/>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custDataLst>
              <p:tags r:id="rId21"/>
            </p:custDataLst>
          </p:nvPr>
        </p:nvSpPr>
        <p:spPr>
          <a:xfrm>
            <a:off x="6567396" y="5165007"/>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custDataLst>
              <p:tags r:id="rId22"/>
            </p:custDataLst>
          </p:nvPr>
        </p:nvSpPr>
        <p:spPr>
          <a:xfrm>
            <a:off x="10919465" y="388766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custDataLst>
              <p:tags r:id="rId23"/>
            </p:custDataLst>
          </p:nvPr>
        </p:nvSpPr>
        <p:spPr>
          <a:xfrm>
            <a:off x="10936866" y="3800846"/>
            <a:ext cx="788020" cy="461665"/>
          </a:xfrm>
          <a:prstGeom prst="rect">
            <a:avLst/>
          </a:prstGeom>
          <a:noFill/>
        </p:spPr>
        <p:txBody>
          <a:bodyPr wrap="square" rtlCol="0">
            <a:spAutoFit/>
          </a:bodyPr>
          <a:lstStyle/>
          <a:p>
            <a:r>
              <a:rPr lang="fr-CA" sz="2400" b="1">
                <a:latin typeface="Cambria" panose="02040503050406030204" pitchFamily="18" charset="0"/>
              </a:rPr>
              <a:t>?</a:t>
            </a:r>
          </a:p>
        </p:txBody>
      </p:sp>
      <p:sp>
        <p:nvSpPr>
          <p:cNvPr id="29" name="Rectangle 28"/>
          <p:cNvSpPr/>
          <p:nvPr>
            <p:custDataLst>
              <p:tags r:id="rId24"/>
            </p:custDataLst>
          </p:nvPr>
        </p:nvSpPr>
        <p:spPr>
          <a:xfrm>
            <a:off x="6415252" y="2123083"/>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custDataLst>
              <p:tags r:id="rId25"/>
            </p:custDataLst>
          </p:nvPr>
        </p:nvSpPr>
        <p:spPr>
          <a:xfrm>
            <a:off x="6362959" y="5243066"/>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custDataLst>
              <p:tags r:id="rId26"/>
            </p:custDataLst>
          </p:nvPr>
        </p:nvSpPr>
        <p:spPr>
          <a:xfrm>
            <a:off x="4764331" y="1601360"/>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custDataLst>
              <p:tags r:id="rId27"/>
            </p:custDataLst>
          </p:nvPr>
        </p:nvSpPr>
        <p:spPr>
          <a:xfrm>
            <a:off x="7664901" y="25262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custDataLst>
              <p:tags r:id="rId28"/>
            </p:custDataLst>
          </p:nvPr>
        </p:nvSpPr>
        <p:spPr>
          <a:xfrm>
            <a:off x="7814018" y="2577626"/>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12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4594D2-6ABC-5B46-B94F-4146698C86B6}"/>
              </a:ext>
            </a:extLst>
          </p:cNvPr>
          <p:cNvSpPr>
            <a:spLocks noGrp="1"/>
          </p:cNvSpPr>
          <p:nvPr>
            <p:ph type="title"/>
            <p:custDataLst>
              <p:tags r:id="rId1"/>
            </p:custDataLst>
          </p:nvPr>
        </p:nvSpPr>
        <p:spPr/>
        <p:txBody>
          <a:bodyPr/>
          <a:lstStyle/>
          <a:p>
            <a:r>
              <a:rPr lang="fr-CA"/>
              <a:t>APERÇU</a:t>
            </a:r>
          </a:p>
        </p:txBody>
      </p:sp>
      <p:sp>
        <p:nvSpPr>
          <p:cNvPr id="3" name="Content Placeholder 2">
            <a:extLst>
              <a:ext uri="{FF2B5EF4-FFF2-40B4-BE49-F238E27FC236}">
                <a16:creationId xmlns:a16="http://schemas.microsoft.com/office/drawing/2014/main" xmlns="" id="{04E2BA52-55DE-4D40-B249-A1389DC15D3C}"/>
              </a:ext>
            </a:extLst>
          </p:cNvPr>
          <p:cNvSpPr>
            <a:spLocks noGrp="1"/>
          </p:cNvSpPr>
          <p:nvPr>
            <p:ph idx="1"/>
            <p:custDataLst>
              <p:tags r:id="rId2"/>
            </p:custDataLst>
          </p:nvPr>
        </p:nvSpPr>
        <p:spPr/>
        <p:txBody>
          <a:bodyPr/>
          <a:lstStyle/>
          <a:p>
            <a:pPr marL="457200" indent="-457200">
              <a:buAutoNum type="arabicPeriod"/>
            </a:pPr>
            <a:r>
              <a:rPr lang="fr-CA" dirty="0"/>
              <a:t>Bref historique de l’intelligence artificielle</a:t>
            </a:r>
          </a:p>
          <a:p>
            <a:pPr marL="457200" indent="-457200">
              <a:buAutoNum type="arabicPeriod"/>
            </a:pPr>
            <a:r>
              <a:rPr lang="fr-CA" dirty="0"/>
              <a:t>Notions fondamentales sur les réseaux neuronaux</a:t>
            </a:r>
          </a:p>
          <a:p>
            <a:pPr marL="457200" indent="-457200">
              <a:buAutoNum type="arabicPeriod"/>
            </a:pPr>
            <a:r>
              <a:rPr lang="fr-CA" dirty="0"/>
              <a:t>Étude de cas : chaîne de pharmacies japonaise</a:t>
            </a:r>
          </a:p>
          <a:p>
            <a:pPr marL="457200" indent="-457200">
              <a:buAutoNum type="arabicPeriod"/>
            </a:pPr>
            <a:r>
              <a:rPr lang="fr-CA" dirty="0"/>
              <a:t>Apprentissage profond</a:t>
            </a:r>
          </a:p>
        </p:txBody>
      </p:sp>
    </p:spTree>
    <p:extLst>
      <p:ext uri="{BB962C8B-B14F-4D97-AF65-F5344CB8AC3E}">
        <p14:creationId xmlns:p14="http://schemas.microsoft.com/office/powerpoint/2010/main" val="247780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8FAA528A-06F7-224A-A8A9-33AF17576E69}"/>
              </a:ext>
            </a:extLst>
          </p:cNvPr>
          <p:cNvSpPr/>
          <p:nvPr>
            <p:custDataLst>
              <p:tags r:id="rId1"/>
            </p:custDataLst>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custDataLst>
              <p:tags r:id="rId2"/>
            </p:custDataLst>
          </p:nvPr>
        </p:nvSpPr>
        <p:spPr/>
        <p:txBody>
          <a:bodyPr/>
          <a:lstStyle/>
          <a:p>
            <a:r>
              <a:rPr lang="fr-CA"/>
              <a:t>Réseau acyclique</a:t>
            </a:r>
          </a:p>
        </p:txBody>
      </p:sp>
      <p:pic>
        <p:nvPicPr>
          <p:cNvPr id="9" name="Content Placeholder 8"/>
          <p:cNvPicPr>
            <a:picLocks noGrp="1" noChangeAspect="1"/>
          </p:cNvPicPr>
          <p:nvPr>
            <p:ph idx="1"/>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235434" y="1612465"/>
            <a:ext cx="11836159" cy="4624039"/>
          </a:xfrm>
        </p:spPr>
      </p:pic>
      <p:sp>
        <p:nvSpPr>
          <p:cNvPr id="10" name="Rectangle 9"/>
          <p:cNvSpPr/>
          <p:nvPr>
            <p:custDataLst>
              <p:tags r:id="rId4"/>
            </p:custDataLst>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custDataLst>
              <p:tags r:id="rId5"/>
            </p:custDataLst>
          </p:nvPr>
        </p:nvSpPr>
        <p:spPr>
          <a:xfrm>
            <a:off x="7642302" y="4634354"/>
            <a:ext cx="1715337"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custDataLst>
              <p:tags r:id="rId6"/>
            </p:custDataLst>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7"/>
            </p:custDataLst>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custDataLst>
              <p:tags r:id="rId8"/>
            </p:custDataLst>
          </p:nvPr>
        </p:nvSpPr>
        <p:spPr>
          <a:xfrm>
            <a:off x="6206146" y="2058297"/>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custDataLst>
              <p:tags r:id="rId9"/>
            </p:custDataLst>
          </p:nvPr>
        </p:nvSpPr>
        <p:spPr>
          <a:xfrm>
            <a:off x="7712046" y="2570131"/>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custDataLst>
              <p:tags r:id="rId10"/>
            </p:custDataLst>
          </p:nvPr>
        </p:nvSpPr>
        <p:spPr>
          <a:xfrm>
            <a:off x="6567396" y="5165007"/>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custDataLst>
              <p:tags r:id="rId11"/>
            </p:custDataLst>
          </p:nvPr>
        </p:nvSpPr>
        <p:spPr>
          <a:xfrm>
            <a:off x="6415252" y="2123083"/>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custDataLst>
              <p:tags r:id="rId12"/>
            </p:custDataLst>
          </p:nvPr>
        </p:nvSpPr>
        <p:spPr>
          <a:xfrm>
            <a:off x="6362959" y="5243066"/>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custDataLst>
              <p:tags r:id="rId13"/>
            </p:custDataLst>
          </p:nvPr>
        </p:nvSpPr>
        <p:spPr>
          <a:xfrm>
            <a:off x="9096741" y="2938028"/>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custDataLst>
              <p:tags r:id="rId14"/>
            </p:custDataLst>
          </p:nvPr>
        </p:nvSpPr>
        <p:spPr>
          <a:xfrm>
            <a:off x="10995285" y="3887662"/>
            <a:ext cx="1076308" cy="377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custDataLst>
              <p:tags r:id="rId15"/>
            </p:custDataLst>
          </p:nvPr>
        </p:nvSpPr>
        <p:spPr>
          <a:xfrm>
            <a:off x="4585073" y="1600538"/>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custDataLst>
              <p:tags r:id="rId16"/>
            </p:custDataLst>
          </p:nvPr>
        </p:nvSpPr>
        <p:spPr>
          <a:xfrm>
            <a:off x="4564712" y="5960399"/>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custDataLst>
              <p:tags r:id="rId17"/>
            </p:custDataLst>
          </p:nvPr>
        </p:nvSpPr>
        <p:spPr>
          <a:xfrm>
            <a:off x="10936866" y="3800846"/>
            <a:ext cx="788020" cy="461665"/>
          </a:xfrm>
          <a:prstGeom prst="rect">
            <a:avLst/>
          </a:prstGeom>
          <a:noFill/>
        </p:spPr>
        <p:txBody>
          <a:bodyPr wrap="square" rtlCol="0">
            <a:spAutoFit/>
          </a:bodyPr>
          <a:lstStyle/>
          <a:p>
            <a:r>
              <a:rPr lang="fr-CA" sz="2400" b="1">
                <a:latin typeface="Cambria" panose="02040503050406030204" pitchFamily="18" charset="0"/>
              </a:rPr>
              <a:t>?</a:t>
            </a:r>
          </a:p>
        </p:txBody>
      </p:sp>
      <p:sp>
        <p:nvSpPr>
          <p:cNvPr id="22" name="Title 1">
            <a:extLst>
              <a:ext uri="{FF2B5EF4-FFF2-40B4-BE49-F238E27FC236}">
                <a16:creationId xmlns:a16="http://schemas.microsoft.com/office/drawing/2014/main" xmlns="" id="{F6FFC9BC-B28D-BB43-B4CE-2073EED4C69F}"/>
              </a:ext>
            </a:extLst>
          </p:cNvPr>
          <p:cNvSpPr txBox="1">
            <a:spLocks/>
          </p:cNvSpPr>
          <p:nvPr>
            <p:custDataLst>
              <p:tags r:id="rId18"/>
            </p:custDataLst>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a:solidFill>
                  <a:schemeClr val="tx2"/>
                </a:solidFill>
              </a:rPr>
              <a:t>Réseau acyclique</a:t>
            </a:r>
            <a:br>
              <a:rPr lang="fr-CA">
                <a:solidFill>
                  <a:schemeClr val="tx2"/>
                </a:solidFill>
              </a:rPr>
            </a:br>
            <a:endParaRPr lang="fr-CA">
              <a:solidFill>
                <a:schemeClr val="tx2"/>
              </a:solidFill>
            </a:endParaRPr>
          </a:p>
        </p:txBody>
      </p:sp>
    </p:spTree>
    <p:extLst>
      <p:ext uri="{BB962C8B-B14F-4D97-AF65-F5344CB8AC3E}">
        <p14:creationId xmlns:p14="http://schemas.microsoft.com/office/powerpoint/2010/main" val="95738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400F092A-CECA-3D49-BCF5-44FC4AE8B169}"/>
              </a:ext>
            </a:extLst>
          </p:cNvPr>
          <p:cNvSpPr/>
          <p:nvPr>
            <p:custDataLst>
              <p:tags r:id="rId1"/>
            </p:custDataLst>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custDataLst>
              <p:tags r:id="rId2"/>
            </p:custDataLst>
          </p:nvPr>
        </p:nvSpPr>
        <p:spPr/>
        <p:txBody>
          <a:bodyPr/>
          <a:lstStyle/>
          <a:p>
            <a:r>
              <a:rPr lang="fr-CA"/>
              <a:t>Réseau acyclique</a:t>
            </a:r>
          </a:p>
        </p:txBody>
      </p:sp>
      <p:pic>
        <p:nvPicPr>
          <p:cNvPr id="9" name="Content Placeholder 8"/>
          <p:cNvPicPr>
            <a:picLocks noGrp="1" noChangeAspect="1"/>
          </p:cNvPicPr>
          <p:nvPr>
            <p:ph idx="1"/>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235434" y="1612465"/>
            <a:ext cx="11836159" cy="4624039"/>
          </a:xfrm>
        </p:spPr>
      </p:pic>
      <p:sp>
        <p:nvSpPr>
          <p:cNvPr id="10" name="Rectangle 9"/>
          <p:cNvSpPr/>
          <p:nvPr>
            <p:custDataLst>
              <p:tags r:id="rId4"/>
            </p:custDataLst>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custDataLst>
              <p:tags r:id="rId5"/>
            </p:custDataLst>
          </p:nvPr>
        </p:nvSpPr>
        <p:spPr>
          <a:xfrm>
            <a:off x="7642302" y="4634354"/>
            <a:ext cx="1715337"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custDataLst>
              <p:tags r:id="rId6"/>
            </p:custDataLst>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7"/>
            </p:custDataLst>
          </p:nvPr>
        </p:nvSpPr>
        <p:spPr>
          <a:xfrm>
            <a:off x="7664901" y="25262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custDataLst>
              <p:tags r:id="rId8"/>
            </p:custDataLst>
          </p:nvPr>
        </p:nvSpPr>
        <p:spPr>
          <a:xfrm>
            <a:off x="6206146" y="2058297"/>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custDataLst>
              <p:tags r:id="rId9"/>
            </p:custDataLst>
          </p:nvPr>
        </p:nvSpPr>
        <p:spPr>
          <a:xfrm>
            <a:off x="7814018" y="2577626"/>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custDataLst>
              <p:tags r:id="rId10"/>
            </p:custDataLst>
          </p:nvPr>
        </p:nvSpPr>
        <p:spPr>
          <a:xfrm>
            <a:off x="6567396" y="5165007"/>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custDataLst>
              <p:tags r:id="rId11"/>
            </p:custDataLst>
          </p:nvPr>
        </p:nvSpPr>
        <p:spPr>
          <a:xfrm>
            <a:off x="6415252" y="2123083"/>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custDataLst>
              <p:tags r:id="rId12"/>
            </p:custDataLst>
          </p:nvPr>
        </p:nvSpPr>
        <p:spPr>
          <a:xfrm>
            <a:off x="6362959" y="5243066"/>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custDataLst>
              <p:tags r:id="rId13"/>
            </p:custDataLst>
          </p:nvPr>
        </p:nvSpPr>
        <p:spPr>
          <a:xfrm>
            <a:off x="9096741" y="2938028"/>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custDataLst>
                  <p:tags r:id="rId14"/>
                </p:custDataLst>
              </p:nvPr>
            </p:nvSpPr>
            <p:spPr>
              <a:xfrm>
                <a:off x="6068609" y="1531502"/>
                <a:ext cx="2803110" cy="3855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0"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a:solidFill>
                                <a:srgbClr val="FF0000"/>
                              </a:solidFill>
                              <a:latin typeface="Cambria Math" charset="0"/>
                            </a:rPr>
                            <m:t>𝑨</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a:solidFill>
                                <a:srgbClr val="FF0000"/>
                              </a:solidFill>
                              <a:latin typeface="Cambria Math" charset="0"/>
                            </a:rPr>
                            <m:t>𝑨</m:t>
                          </m:r>
                          <m:r>
                            <a:rPr lang="en-CA" sz="2400" b="1" i="1">
                              <a:solidFill>
                                <a:srgbClr val="FF0000"/>
                              </a:solidFill>
                              <a:latin typeface="Cambria Math" charset="0"/>
                            </a:rPr>
                            <m:t>,</m:t>
                          </m:r>
                          <m:r>
                            <a:rPr lang="en-CA" sz="2400" b="1" i="1">
                              <a:solidFill>
                                <a:srgbClr val="FF0000"/>
                              </a:solidFill>
                              <a:latin typeface="Cambria Math" charset="0"/>
                            </a:rPr>
                            <m:t>𝑪</m:t>
                          </m:r>
                        </m:sub>
                      </m:sSub>
                      <m:r>
                        <a:rPr lang="en-CA" sz="2400" b="1" i="1"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smtClean="0">
                              <a:solidFill>
                                <a:srgbClr val="FF0000"/>
                              </a:solidFill>
                              <a:latin typeface="Cambria Math" charset="0"/>
                            </a:rPr>
                            <m:t>𝑩</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smtClean="0">
                              <a:solidFill>
                                <a:srgbClr val="FF0000"/>
                              </a:solidFill>
                              <a:latin typeface="Cambria Math" charset="0"/>
                            </a:rPr>
                            <m:t>𝑩</m:t>
                          </m:r>
                          <m:r>
                            <a:rPr lang="en-CA" sz="2400" b="1" i="1">
                              <a:solidFill>
                                <a:srgbClr val="FF0000"/>
                              </a:solidFill>
                              <a:latin typeface="Cambria Math" charset="0"/>
                            </a:rPr>
                            <m:t>,</m:t>
                          </m:r>
                          <m:r>
                            <a:rPr lang="en-CA" sz="2400" b="1" i="1">
                              <a:solidFill>
                                <a:srgbClr val="FF0000"/>
                              </a:solidFill>
                              <a:latin typeface="Cambria Math" charset="0"/>
                            </a:rPr>
                            <m:t>𝑪</m:t>
                          </m:r>
                        </m:sub>
                      </m:sSub>
                    </m:oMath>
                  </m:oMathPara>
                </a14:m>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068609" y="1531502"/>
                <a:ext cx="2803110" cy="385555"/>
              </a:xfrm>
              <a:prstGeom prst="rect">
                <a:avLst/>
              </a:prstGeom>
              <a:blipFill rotWithShape="0">
                <a:blip r:embed="rId22"/>
                <a:stretch>
                  <a:fillRect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custDataLst>
                  <p:tags r:id="rId15"/>
                </p:custDataLst>
              </p:nvPr>
            </p:nvSpPr>
            <p:spPr>
              <a:xfrm>
                <a:off x="6068609" y="5874038"/>
                <a:ext cx="2803110" cy="3855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0"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a:solidFill>
                                <a:srgbClr val="FF0000"/>
                              </a:solidFill>
                              <a:latin typeface="Cambria Math" charset="0"/>
                            </a:rPr>
                            <m:t>𝑨</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a:solidFill>
                                <a:srgbClr val="FF0000"/>
                              </a:solidFill>
                              <a:latin typeface="Cambria Math" charset="0"/>
                            </a:rPr>
                            <m:t>𝑨</m:t>
                          </m:r>
                          <m:r>
                            <a:rPr lang="en-CA" sz="2400" b="1" i="1">
                              <a:solidFill>
                                <a:srgbClr val="FF0000"/>
                              </a:solidFill>
                              <a:latin typeface="Cambria Math" charset="0"/>
                            </a:rPr>
                            <m:t>,</m:t>
                          </m:r>
                          <m:r>
                            <a:rPr lang="en-CA" sz="2400" b="1" i="1" smtClean="0">
                              <a:solidFill>
                                <a:srgbClr val="FF0000"/>
                              </a:solidFill>
                              <a:latin typeface="Cambria Math" charset="0"/>
                            </a:rPr>
                            <m:t>𝑫</m:t>
                          </m:r>
                        </m:sub>
                      </m:sSub>
                      <m:r>
                        <a:rPr lang="en-CA" sz="2400" b="1" i="1"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smtClean="0">
                              <a:solidFill>
                                <a:srgbClr val="FF0000"/>
                              </a:solidFill>
                              <a:latin typeface="Cambria Math" charset="0"/>
                            </a:rPr>
                            <m:t>𝑩</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smtClean="0">
                              <a:solidFill>
                                <a:srgbClr val="FF0000"/>
                              </a:solidFill>
                              <a:latin typeface="Cambria Math" charset="0"/>
                            </a:rPr>
                            <m:t>𝑩</m:t>
                          </m:r>
                          <m:r>
                            <a:rPr lang="en-CA" sz="2400" b="1" i="1">
                              <a:solidFill>
                                <a:srgbClr val="FF0000"/>
                              </a:solidFill>
                              <a:latin typeface="Cambria Math" charset="0"/>
                            </a:rPr>
                            <m:t>,</m:t>
                          </m:r>
                          <m:r>
                            <a:rPr lang="en-CA" sz="2400" b="1" i="1" smtClean="0">
                              <a:solidFill>
                                <a:srgbClr val="FF0000"/>
                              </a:solidFill>
                              <a:latin typeface="Cambria Math" charset="0"/>
                            </a:rPr>
                            <m:t>𝑫</m:t>
                          </m:r>
                        </m:sub>
                      </m:sSub>
                    </m:oMath>
                  </m:oMathPara>
                </a14:m>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068609" y="5874038"/>
                <a:ext cx="2803110" cy="385555"/>
              </a:xfrm>
              <a:prstGeom prst="rect">
                <a:avLst/>
              </a:prstGeom>
              <a:blipFill rotWithShape="0">
                <a:blip r:embed="rId23"/>
                <a:stretch>
                  <a:fillRect b="-12698"/>
                </a:stretch>
              </a:blipFill>
            </p:spPr>
            <p:txBody>
              <a:bodyPr/>
              <a:lstStyle/>
              <a:p>
                <a:r>
                  <a:rPr lang="en-US">
                    <a:noFill/>
                  </a:rPr>
                  <a:t> </a:t>
                </a:r>
              </a:p>
            </p:txBody>
          </p:sp>
        </mc:Fallback>
      </mc:AlternateContent>
      <p:sp>
        <p:nvSpPr>
          <p:cNvPr id="33" name="Rectangle 32"/>
          <p:cNvSpPr/>
          <p:nvPr>
            <p:custDataLst>
              <p:tags r:id="rId16"/>
            </p:custDataLst>
          </p:nvPr>
        </p:nvSpPr>
        <p:spPr>
          <a:xfrm>
            <a:off x="10919465" y="388766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custDataLst>
              <p:tags r:id="rId17"/>
            </p:custDataLst>
          </p:nvPr>
        </p:nvSpPr>
        <p:spPr>
          <a:xfrm>
            <a:off x="10936866" y="3800846"/>
            <a:ext cx="788020" cy="461665"/>
          </a:xfrm>
          <a:prstGeom prst="rect">
            <a:avLst/>
          </a:prstGeom>
          <a:noFill/>
        </p:spPr>
        <p:txBody>
          <a:bodyPr wrap="square" rtlCol="0">
            <a:spAutoFit/>
          </a:bodyPr>
          <a:lstStyle/>
          <a:p>
            <a:r>
              <a:rPr lang="fr-CA" sz="2400" b="1">
                <a:latin typeface="Cambria" panose="02040503050406030204" pitchFamily="18" charset="0"/>
              </a:rPr>
              <a:t>?</a:t>
            </a:r>
          </a:p>
        </p:txBody>
      </p:sp>
      <p:sp>
        <p:nvSpPr>
          <p:cNvPr id="22" name="Title 1">
            <a:extLst>
              <a:ext uri="{FF2B5EF4-FFF2-40B4-BE49-F238E27FC236}">
                <a16:creationId xmlns:a16="http://schemas.microsoft.com/office/drawing/2014/main" xmlns="" id="{19A13EEE-1A00-0C46-9A7C-51D52E790C5B}"/>
              </a:ext>
            </a:extLst>
          </p:cNvPr>
          <p:cNvSpPr txBox="1">
            <a:spLocks/>
          </p:cNvSpPr>
          <p:nvPr>
            <p:custDataLst>
              <p:tags r:id="rId18"/>
            </p:custDataLst>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a:solidFill>
                  <a:schemeClr val="tx2"/>
                </a:solidFill>
              </a:rPr>
              <a:t>Réseau acyclique</a:t>
            </a:r>
            <a:br>
              <a:rPr lang="fr-CA">
                <a:solidFill>
                  <a:schemeClr val="tx2"/>
                </a:solidFill>
              </a:rPr>
            </a:br>
            <a:endParaRPr lang="fr-CA">
              <a:solidFill>
                <a:schemeClr val="tx2"/>
              </a:solidFill>
            </a:endParaRPr>
          </a:p>
        </p:txBody>
      </p:sp>
    </p:spTree>
    <p:extLst>
      <p:ext uri="{BB962C8B-B14F-4D97-AF65-F5344CB8AC3E}">
        <p14:creationId xmlns:p14="http://schemas.microsoft.com/office/powerpoint/2010/main" val="73646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xmlns="" id="{6AAFF0CA-8045-A849-B5ED-577AA5831E82}"/>
              </a:ext>
            </a:extLst>
          </p:cNvPr>
          <p:cNvSpPr/>
          <p:nvPr>
            <p:custDataLst>
              <p:tags r:id="rId1"/>
            </p:custDataLst>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custDataLst>
              <p:tags r:id="rId2"/>
            </p:custDataLst>
          </p:nvPr>
        </p:nvSpPr>
        <p:spPr/>
        <p:txBody>
          <a:bodyPr/>
          <a:lstStyle/>
          <a:p>
            <a:r>
              <a:rPr lang="fr-CA"/>
              <a:t>Réseau acyclique</a:t>
            </a:r>
          </a:p>
        </p:txBody>
      </p:sp>
      <p:pic>
        <p:nvPicPr>
          <p:cNvPr id="9" name="Content Placeholder 8"/>
          <p:cNvPicPr>
            <a:picLocks noGrp="1" noChangeAspect="1"/>
          </p:cNvPicPr>
          <p:nvPr>
            <p:ph idx="1"/>
            <p:custDataLst>
              <p:tags r:id="rId3"/>
            </p:custDataLst>
          </p:nvPr>
        </p:nvPicPr>
        <p:blipFill>
          <a:blip r:embed="rId29">
            <a:extLst>
              <a:ext uri="{28A0092B-C50C-407E-A947-70E740481C1C}">
                <a14:useLocalDpi xmlns:a14="http://schemas.microsoft.com/office/drawing/2010/main" val="0"/>
              </a:ext>
            </a:extLst>
          </a:blip>
          <a:stretch>
            <a:fillRect/>
          </a:stretch>
        </p:blipFill>
        <p:spPr>
          <a:xfrm>
            <a:off x="235434" y="1612465"/>
            <a:ext cx="11836159" cy="4624039"/>
          </a:xfrm>
        </p:spPr>
      </p:pic>
      <p:sp>
        <p:nvSpPr>
          <p:cNvPr id="3" name="Rectangle 2"/>
          <p:cNvSpPr/>
          <p:nvPr>
            <p:custDataLst>
              <p:tags r:id="rId4"/>
            </p:custDataLst>
          </p:nvPr>
        </p:nvSpPr>
        <p:spPr>
          <a:xfrm>
            <a:off x="2079723" y="1702615"/>
            <a:ext cx="1637350"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custDataLst>
              <p:tags r:id="rId5"/>
            </p:custDataLst>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custDataLst>
              <p:tags r:id="rId6"/>
            </p:custDataLst>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custDataLst>
              <p:tags r:id="rId7"/>
            </p:custDataLst>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custDataLst>
              <p:tags r:id="rId8"/>
            </p:custDataLst>
          </p:nvPr>
        </p:nvSpPr>
        <p:spPr>
          <a:xfrm>
            <a:off x="9096741" y="2938028"/>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custDataLst>
              <p:tags r:id="rId9"/>
            </p:custDataLst>
          </p:nvPr>
        </p:nvSpPr>
        <p:spPr>
          <a:xfrm>
            <a:off x="4065282" y="39395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custDataLst>
              <p:tags r:id="rId10"/>
            </p:custDataLst>
          </p:nvPr>
        </p:nvSpPr>
        <p:spPr>
          <a:xfrm>
            <a:off x="7642302" y="4634354"/>
            <a:ext cx="1715337"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custDataLst>
              <p:tags r:id="rId11"/>
            </p:custDataLst>
          </p:nvPr>
        </p:nvSpPr>
        <p:spPr>
          <a:xfrm>
            <a:off x="2126166" y="5556738"/>
            <a:ext cx="1645325"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custDataLst>
              <p:tags r:id="rId12"/>
            </p:custDataLst>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13"/>
            </p:custDataLst>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custDataLst>
              <p:tags r:id="rId14"/>
            </p:custDataLst>
          </p:nvPr>
        </p:nvSpPr>
        <p:spPr>
          <a:xfrm>
            <a:off x="3891320" y="3378776"/>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custDataLst>
              <p:tags r:id="rId15"/>
            </p:custDataLst>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custDataLst>
              <p:tags r:id="rId16"/>
            </p:custDataLst>
          </p:nvPr>
        </p:nvSpPr>
        <p:spPr>
          <a:xfrm>
            <a:off x="3849258" y="3833810"/>
            <a:ext cx="18301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custDataLst>
              <p:tags r:id="rId17"/>
            </p:custDataLst>
          </p:nvPr>
        </p:nvSpPr>
        <p:spPr>
          <a:xfrm>
            <a:off x="7724078" y="2570131"/>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custDataLst>
              <p:tags r:id="rId18"/>
            </p:custDataLst>
          </p:nvPr>
        </p:nvSpPr>
        <p:spPr>
          <a:xfrm>
            <a:off x="10919465" y="388766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custDataLst>
              <p:tags r:id="rId19"/>
            </p:custDataLst>
          </p:nvPr>
        </p:nvSpPr>
        <p:spPr>
          <a:xfrm>
            <a:off x="10936866" y="3800846"/>
            <a:ext cx="788020" cy="461665"/>
          </a:xfrm>
          <a:prstGeom prst="rect">
            <a:avLst/>
          </a:prstGeom>
          <a:noFill/>
        </p:spPr>
        <p:txBody>
          <a:bodyPr wrap="square" rtlCol="0">
            <a:spAutoFit/>
          </a:bodyPr>
          <a:lstStyle/>
          <a:p>
            <a:r>
              <a:rPr lang="fr-CA" sz="2400" b="1">
                <a:latin typeface="Cambria" panose="02040503050406030204" pitchFamily="18" charset="0"/>
              </a:rPr>
              <a:t>?</a:t>
            </a:r>
          </a:p>
        </p:txBody>
      </p:sp>
      <mc:AlternateContent xmlns:mc="http://schemas.openxmlformats.org/markup-compatibility/2006" xmlns:a14="http://schemas.microsoft.com/office/drawing/2010/main">
        <mc:Choice Requires="a14">
          <p:sp>
            <p:nvSpPr>
              <p:cNvPr id="28" name="TextBox 27"/>
              <p:cNvSpPr txBox="1"/>
              <p:nvPr>
                <p:custDataLst>
                  <p:tags r:id="rId20"/>
                </p:custDataLst>
              </p:nvPr>
            </p:nvSpPr>
            <p:spPr>
              <a:xfrm>
                <a:off x="8487228" y="2000888"/>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𝑪</m:t>
                          </m:r>
                        </m:sub>
                      </m:sSub>
                    </m:oMath>
                  </m:oMathPara>
                </a14:m>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487228" y="2000888"/>
                <a:ext cx="2803110" cy="369332"/>
              </a:xfrm>
              <a:prstGeom prst="rect">
                <a:avLst/>
              </a:prstGeom>
              <a:blipFill rotWithShape="0">
                <a:blip r:embed="rId30"/>
                <a:stretch>
                  <a:fillRect l="-2391"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custDataLst>
                  <p:tags r:id="rId21"/>
                </p:custDataLst>
              </p:nvPr>
            </p:nvSpPr>
            <p:spPr>
              <a:xfrm>
                <a:off x="8692419" y="5111337"/>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𝑫</m:t>
                          </m:r>
                        </m:sub>
                      </m:sSub>
                    </m:oMath>
                  </m:oMathPara>
                </a14:m>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692419" y="5111337"/>
                <a:ext cx="2803110" cy="369332"/>
              </a:xfrm>
              <a:prstGeom prst="rect">
                <a:avLst/>
              </a:prstGeom>
              <a:blipFill rotWithShape="0">
                <a:blip r:embed="rId31"/>
                <a:stretch>
                  <a:fillRect l="-2391" b="-14754"/>
                </a:stretch>
              </a:blipFill>
            </p:spPr>
            <p:txBody>
              <a:bodyPr/>
              <a:lstStyle/>
              <a:p>
                <a:r>
                  <a:rPr lang="en-US">
                    <a:noFill/>
                  </a:rPr>
                  <a:t> </a:t>
                </a:r>
              </a:p>
            </p:txBody>
          </p:sp>
        </mc:Fallback>
      </mc:AlternateContent>
      <p:sp>
        <p:nvSpPr>
          <p:cNvPr id="4" name="Rectangle 3"/>
          <p:cNvSpPr/>
          <p:nvPr>
            <p:custDataLst>
              <p:tags r:id="rId22"/>
            </p:custDataLst>
          </p:nvPr>
        </p:nvSpPr>
        <p:spPr>
          <a:xfrm>
            <a:off x="307298" y="1543987"/>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custDataLst>
              <p:tags r:id="rId23"/>
            </p:custDataLst>
          </p:nvPr>
        </p:nvSpPr>
        <p:spPr>
          <a:xfrm>
            <a:off x="307298" y="5960208"/>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custDataLst>
              <p:tags r:id="rId24"/>
            </p:custDataLst>
          </p:nvPr>
        </p:nvSpPr>
        <p:spPr>
          <a:xfrm>
            <a:off x="7664901" y="25262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custDataLst>
              <p:tags r:id="rId25"/>
            </p:custDataLst>
          </p:nvPr>
        </p:nvSpPr>
        <p:spPr>
          <a:xfrm>
            <a:off x="7814018" y="2577626"/>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xmlns="" id="{E71D3E37-6F26-A849-83AA-22AEE02B4DCF}"/>
              </a:ext>
            </a:extLst>
          </p:cNvPr>
          <p:cNvSpPr txBox="1">
            <a:spLocks/>
          </p:cNvSpPr>
          <p:nvPr>
            <p:custDataLst>
              <p:tags r:id="rId26"/>
            </p:custDataLst>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a:solidFill>
                  <a:schemeClr val="tx2"/>
                </a:solidFill>
              </a:rPr>
              <a:t>Réseau acyclique</a:t>
            </a:r>
            <a:br>
              <a:rPr lang="fr-CA">
                <a:solidFill>
                  <a:schemeClr val="tx2"/>
                </a:solidFill>
              </a:rPr>
            </a:br>
            <a:endParaRPr lang="fr-CA">
              <a:solidFill>
                <a:schemeClr val="tx2"/>
              </a:solidFill>
            </a:endParaRPr>
          </a:p>
        </p:txBody>
      </p:sp>
    </p:spTree>
    <p:extLst>
      <p:ext uri="{BB962C8B-B14F-4D97-AF65-F5344CB8AC3E}">
        <p14:creationId xmlns:p14="http://schemas.microsoft.com/office/powerpoint/2010/main" val="260928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6CB64977-A259-6A4D-BE83-C2AF5E69532E}"/>
              </a:ext>
            </a:extLst>
          </p:cNvPr>
          <p:cNvSpPr/>
          <p:nvPr>
            <p:custDataLst>
              <p:tags r:id="rId1"/>
            </p:custDataLst>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custDataLst>
              <p:tags r:id="rId2"/>
            </p:custDataLst>
          </p:nvPr>
        </p:nvSpPr>
        <p:spPr/>
        <p:txBody>
          <a:bodyPr/>
          <a:lstStyle/>
          <a:p>
            <a:r>
              <a:rPr lang="fr-CA"/>
              <a:t>Réseau acyclique</a:t>
            </a:r>
          </a:p>
        </p:txBody>
      </p:sp>
      <p:pic>
        <p:nvPicPr>
          <p:cNvPr id="9" name="Content Placeholder 8"/>
          <p:cNvPicPr>
            <a:picLocks noGrp="1" noChangeAspect="1"/>
          </p:cNvPicPr>
          <p:nvPr>
            <p:ph idx="1"/>
            <p:custDataLst>
              <p:tags r:id="rId3"/>
            </p:custDataLst>
          </p:nvPr>
        </p:nvPicPr>
        <p:blipFill>
          <a:blip r:embed="rId27">
            <a:extLst>
              <a:ext uri="{28A0092B-C50C-407E-A947-70E740481C1C}">
                <a14:useLocalDpi xmlns:a14="http://schemas.microsoft.com/office/drawing/2010/main" val="0"/>
              </a:ext>
            </a:extLst>
          </a:blip>
          <a:stretch>
            <a:fillRect/>
          </a:stretch>
        </p:blipFill>
        <p:spPr>
          <a:xfrm>
            <a:off x="235434" y="1612465"/>
            <a:ext cx="11836159" cy="4624039"/>
          </a:xfrm>
        </p:spPr>
      </p:pic>
      <p:sp>
        <p:nvSpPr>
          <p:cNvPr id="3" name="Rectangle 2"/>
          <p:cNvSpPr/>
          <p:nvPr>
            <p:custDataLst>
              <p:tags r:id="rId4"/>
            </p:custDataLst>
          </p:nvPr>
        </p:nvSpPr>
        <p:spPr>
          <a:xfrm>
            <a:off x="2079723" y="1702615"/>
            <a:ext cx="1637350"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custDataLst>
              <p:tags r:id="rId5"/>
            </p:custDataLst>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custDataLst>
              <p:tags r:id="rId6"/>
            </p:custDataLst>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custDataLst>
              <p:tags r:id="rId7"/>
            </p:custDataLst>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custDataLst>
              <p:tags r:id="rId8"/>
            </p:custDataLst>
          </p:nvPr>
        </p:nvSpPr>
        <p:spPr>
          <a:xfrm>
            <a:off x="9096741" y="2938028"/>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custDataLst>
              <p:tags r:id="rId9"/>
            </p:custDataLst>
          </p:nvPr>
        </p:nvSpPr>
        <p:spPr>
          <a:xfrm>
            <a:off x="4065282" y="39395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custDataLst>
              <p:tags r:id="rId10"/>
            </p:custDataLst>
          </p:nvPr>
        </p:nvSpPr>
        <p:spPr>
          <a:xfrm>
            <a:off x="2126166" y="5556738"/>
            <a:ext cx="1645325"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custDataLst>
              <p:tags r:id="rId11"/>
            </p:custDataLst>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12"/>
            </p:custDataLst>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custDataLst>
              <p:tags r:id="rId13"/>
            </p:custDataLst>
          </p:nvPr>
        </p:nvSpPr>
        <p:spPr>
          <a:xfrm>
            <a:off x="3891320" y="3378776"/>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custDataLst>
              <p:tags r:id="rId14"/>
            </p:custDataLst>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custDataLst>
              <p:tags r:id="rId15"/>
            </p:custDataLst>
          </p:nvPr>
        </p:nvSpPr>
        <p:spPr>
          <a:xfrm>
            <a:off x="3849258" y="3833810"/>
            <a:ext cx="18301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custDataLst>
              <p:tags r:id="rId16"/>
            </p:custDataLst>
          </p:nvPr>
        </p:nvSpPr>
        <p:spPr>
          <a:xfrm>
            <a:off x="10919465" y="388766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custDataLst>
              <p:tags r:id="rId17"/>
            </p:custDataLst>
          </p:nvPr>
        </p:nvSpPr>
        <p:spPr>
          <a:xfrm>
            <a:off x="10936866" y="3800846"/>
            <a:ext cx="788020" cy="461665"/>
          </a:xfrm>
          <a:prstGeom prst="rect">
            <a:avLst/>
          </a:prstGeom>
          <a:noFill/>
        </p:spPr>
        <p:txBody>
          <a:bodyPr wrap="square" rtlCol="0">
            <a:spAutoFit/>
          </a:bodyPr>
          <a:lstStyle/>
          <a:p>
            <a:r>
              <a:rPr lang="fr-CA" sz="2400" b="1">
                <a:latin typeface="Cambria" panose="02040503050406030204" pitchFamily="18" charset="0"/>
              </a:rPr>
              <a:t>?</a:t>
            </a:r>
          </a:p>
        </p:txBody>
      </p:sp>
      <p:sp>
        <p:nvSpPr>
          <p:cNvPr id="24" name="Rectangle 23"/>
          <p:cNvSpPr/>
          <p:nvPr>
            <p:custDataLst>
              <p:tags r:id="rId18"/>
            </p:custDataLst>
          </p:nvPr>
        </p:nvSpPr>
        <p:spPr>
          <a:xfrm>
            <a:off x="4585073" y="1600538"/>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custDataLst>
              <p:tags r:id="rId19"/>
            </p:custDataLst>
          </p:nvPr>
        </p:nvSpPr>
        <p:spPr>
          <a:xfrm>
            <a:off x="4564712" y="5960399"/>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custDataLst>
                  <p:tags r:id="rId20"/>
                </p:custDataLst>
              </p:nvPr>
            </p:nvSpPr>
            <p:spPr>
              <a:xfrm>
                <a:off x="8487228" y="2000888"/>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𝑪</m:t>
                          </m:r>
                        </m:sub>
                      </m:sSub>
                    </m:oMath>
                  </m:oMathPara>
                </a14:m>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487228" y="2000888"/>
                <a:ext cx="2803110" cy="369332"/>
              </a:xfrm>
              <a:prstGeom prst="rect">
                <a:avLst/>
              </a:prstGeom>
              <a:blipFill rotWithShape="0">
                <a:blip r:embed="rId28"/>
                <a:stretch>
                  <a:fillRect l="-2391"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custDataLst>
                  <p:tags r:id="rId21"/>
                </p:custDataLst>
              </p:nvPr>
            </p:nvSpPr>
            <p:spPr>
              <a:xfrm>
                <a:off x="8692419" y="5111337"/>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𝑫</m:t>
                          </m:r>
                        </m:sub>
                      </m:sSub>
                    </m:oMath>
                  </m:oMathPara>
                </a14:m>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692419" y="5111337"/>
                <a:ext cx="2803110" cy="369332"/>
              </a:xfrm>
              <a:prstGeom prst="rect">
                <a:avLst/>
              </a:prstGeom>
              <a:blipFill rotWithShape="0">
                <a:blip r:embed="rId29"/>
                <a:stretch>
                  <a:fillRect l="-2391" b="-14754"/>
                </a:stretch>
              </a:blipFill>
            </p:spPr>
            <p:txBody>
              <a:bodyPr/>
              <a:lstStyle/>
              <a:p>
                <a:r>
                  <a:rPr lang="en-US">
                    <a:noFill/>
                  </a:rPr>
                  <a:t> </a:t>
                </a:r>
              </a:p>
            </p:txBody>
          </p:sp>
        </mc:Fallback>
      </mc:AlternateContent>
      <p:sp>
        <p:nvSpPr>
          <p:cNvPr id="30" name="Rectangle 29"/>
          <p:cNvSpPr/>
          <p:nvPr>
            <p:custDataLst>
              <p:tags r:id="rId22"/>
            </p:custDataLst>
          </p:nvPr>
        </p:nvSpPr>
        <p:spPr>
          <a:xfrm>
            <a:off x="307298" y="1543987"/>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custDataLst>
              <p:tags r:id="rId23"/>
            </p:custDataLst>
          </p:nvPr>
        </p:nvSpPr>
        <p:spPr>
          <a:xfrm>
            <a:off x="307298" y="5960208"/>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xmlns="" id="{510CD3AD-F942-7044-A3C6-88AD03C51395}"/>
              </a:ext>
            </a:extLst>
          </p:cNvPr>
          <p:cNvSpPr txBox="1">
            <a:spLocks/>
          </p:cNvSpPr>
          <p:nvPr>
            <p:custDataLst>
              <p:tags r:id="rId24"/>
            </p:custDataLst>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a:solidFill>
                  <a:schemeClr val="tx2"/>
                </a:solidFill>
              </a:rPr>
              <a:t>Réseau acyclique</a:t>
            </a:r>
            <a:br>
              <a:rPr lang="fr-CA">
                <a:solidFill>
                  <a:schemeClr val="tx2"/>
                </a:solidFill>
              </a:rPr>
            </a:br>
            <a:endParaRPr lang="fr-CA">
              <a:solidFill>
                <a:schemeClr val="tx2"/>
              </a:solidFill>
            </a:endParaRPr>
          </a:p>
        </p:txBody>
      </p:sp>
    </p:spTree>
    <p:extLst>
      <p:ext uri="{BB962C8B-B14F-4D97-AF65-F5344CB8AC3E}">
        <p14:creationId xmlns:p14="http://schemas.microsoft.com/office/powerpoint/2010/main" val="102230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76E0ECB7-C5F1-7F44-B963-39F7ACCFAE36}"/>
              </a:ext>
            </a:extLst>
          </p:cNvPr>
          <p:cNvSpPr/>
          <p:nvPr>
            <p:custDataLst>
              <p:tags r:id="rId1"/>
            </p:custDataLst>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custDataLst>
              <p:tags r:id="rId2"/>
            </p:custDataLst>
          </p:nvPr>
        </p:nvSpPr>
        <p:spPr/>
        <p:txBody>
          <a:bodyPr/>
          <a:lstStyle/>
          <a:p>
            <a:r>
              <a:rPr lang="fr-CA"/>
              <a:t>Réseau acyclique</a:t>
            </a:r>
          </a:p>
        </p:txBody>
      </p:sp>
      <p:pic>
        <p:nvPicPr>
          <p:cNvPr id="9" name="Content Placeholder 8"/>
          <p:cNvPicPr>
            <a:picLocks noGrp="1" noChangeAspect="1"/>
          </p:cNvPicPr>
          <p:nvPr>
            <p:ph idx="1"/>
            <p:custDataLst>
              <p:tags r:id="rId3"/>
            </p:custDataLst>
          </p:nvPr>
        </p:nvPicPr>
        <p:blipFill>
          <a:blip r:embed="rId28">
            <a:extLst>
              <a:ext uri="{28A0092B-C50C-407E-A947-70E740481C1C}">
                <a14:useLocalDpi xmlns:a14="http://schemas.microsoft.com/office/drawing/2010/main" val="0"/>
              </a:ext>
            </a:extLst>
          </a:blip>
          <a:stretch>
            <a:fillRect/>
          </a:stretch>
        </p:blipFill>
        <p:spPr>
          <a:xfrm>
            <a:off x="235434" y="1612465"/>
            <a:ext cx="11836159" cy="4624039"/>
          </a:xfrm>
        </p:spPr>
      </p:pic>
      <p:sp>
        <p:nvSpPr>
          <p:cNvPr id="3" name="Rectangle 2"/>
          <p:cNvSpPr/>
          <p:nvPr>
            <p:custDataLst>
              <p:tags r:id="rId4"/>
            </p:custDataLst>
          </p:nvPr>
        </p:nvSpPr>
        <p:spPr>
          <a:xfrm>
            <a:off x="2079723" y="1702615"/>
            <a:ext cx="1637350"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custDataLst>
              <p:tags r:id="rId5"/>
            </p:custDataLst>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custDataLst>
              <p:tags r:id="rId6"/>
            </p:custDataLst>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custDataLst>
              <p:tags r:id="rId7"/>
            </p:custDataLst>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custDataLst>
              <p:tags r:id="rId8"/>
            </p:custDataLst>
          </p:nvPr>
        </p:nvSpPr>
        <p:spPr>
          <a:xfrm>
            <a:off x="4065282" y="39395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custDataLst>
              <p:tags r:id="rId9"/>
            </p:custDataLst>
          </p:nvPr>
        </p:nvSpPr>
        <p:spPr>
          <a:xfrm>
            <a:off x="2126166" y="5556738"/>
            <a:ext cx="1645325"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custDataLst>
              <p:tags r:id="rId10"/>
            </p:custDataLst>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11"/>
            </p:custDataLst>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custDataLst>
              <p:tags r:id="rId12"/>
            </p:custDataLst>
          </p:nvPr>
        </p:nvSpPr>
        <p:spPr>
          <a:xfrm>
            <a:off x="3891320" y="3378776"/>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custDataLst>
              <p:tags r:id="rId13"/>
            </p:custDataLst>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custDataLst>
              <p:tags r:id="rId14"/>
            </p:custDataLst>
          </p:nvPr>
        </p:nvSpPr>
        <p:spPr>
          <a:xfrm>
            <a:off x="3849258" y="3833810"/>
            <a:ext cx="18301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custDataLst>
              <p:tags r:id="rId15"/>
            </p:custDataLst>
          </p:nvPr>
        </p:nvSpPr>
        <p:spPr>
          <a:xfrm>
            <a:off x="10919465" y="388766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custDataLst>
              <p:tags r:id="rId16"/>
            </p:custDataLst>
          </p:nvPr>
        </p:nvSpPr>
        <p:spPr>
          <a:xfrm>
            <a:off x="10936866" y="3800846"/>
            <a:ext cx="788020" cy="461665"/>
          </a:xfrm>
          <a:prstGeom prst="rect">
            <a:avLst/>
          </a:prstGeom>
          <a:noFill/>
        </p:spPr>
        <p:txBody>
          <a:bodyPr wrap="square" rtlCol="0">
            <a:spAutoFit/>
          </a:bodyPr>
          <a:lstStyle/>
          <a:p>
            <a:r>
              <a:rPr lang="fr-CA" sz="2400" b="1">
                <a:latin typeface="Cambria" panose="02040503050406030204" pitchFamily="18" charset="0"/>
              </a:rPr>
              <a:t>?</a:t>
            </a:r>
          </a:p>
        </p:txBody>
      </p:sp>
      <p:sp>
        <p:nvSpPr>
          <p:cNvPr id="24" name="Rectangle 23"/>
          <p:cNvSpPr/>
          <p:nvPr>
            <p:custDataLst>
              <p:tags r:id="rId17"/>
            </p:custDataLst>
          </p:nvPr>
        </p:nvSpPr>
        <p:spPr>
          <a:xfrm>
            <a:off x="4585073" y="1600538"/>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custDataLst>
              <p:tags r:id="rId18"/>
            </p:custDataLst>
          </p:nvPr>
        </p:nvSpPr>
        <p:spPr>
          <a:xfrm>
            <a:off x="4564712" y="5960399"/>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custDataLst>
                  <p:tags r:id="rId19"/>
                </p:custDataLst>
              </p:nvPr>
            </p:nvSpPr>
            <p:spPr>
              <a:xfrm>
                <a:off x="8487228" y="2000888"/>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𝑪</m:t>
                          </m:r>
                        </m:sub>
                      </m:sSub>
                    </m:oMath>
                  </m:oMathPara>
                </a14:m>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487228" y="2000888"/>
                <a:ext cx="2803110" cy="369332"/>
              </a:xfrm>
              <a:prstGeom prst="rect">
                <a:avLst/>
              </a:prstGeom>
              <a:blipFill rotWithShape="0">
                <a:blip r:embed="rId29"/>
                <a:stretch>
                  <a:fillRect l="-2391"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custDataLst>
                  <p:tags r:id="rId20"/>
                </p:custDataLst>
              </p:nvPr>
            </p:nvSpPr>
            <p:spPr>
              <a:xfrm>
                <a:off x="8692419" y="5111337"/>
                <a:ext cx="280311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C000"/>
                          </a:solidFill>
                          <a:latin typeface="Cambria Math" charset="0"/>
                        </a:rPr>
                        <m:t>=</m:t>
                      </m:r>
                      <m:sSub>
                        <m:sSubPr>
                          <m:ctrlPr>
                            <a:rPr lang="en-US" sz="2400" b="1" i="1">
                              <a:solidFill>
                                <a:srgbClr val="FFC000"/>
                              </a:solidFill>
                              <a:latin typeface="Cambria Math" panose="02040503050406030204" pitchFamily="18" charset="0"/>
                            </a:rPr>
                          </m:ctrlPr>
                        </m:sSubPr>
                        <m:e>
                          <m:r>
                            <a:rPr lang="en-CA" sz="2400" b="1" i="1">
                              <a:solidFill>
                                <a:srgbClr val="FFC000"/>
                              </a:solidFill>
                              <a:latin typeface="Cambria Math" charset="0"/>
                            </a:rPr>
                            <m:t>𝒙</m:t>
                          </m:r>
                        </m:e>
                        <m:sub>
                          <m:r>
                            <a:rPr lang="en-CA" sz="2400" b="1" i="1" smtClean="0">
                              <a:solidFill>
                                <a:srgbClr val="FFC000"/>
                              </a:solidFill>
                              <a:latin typeface="Cambria Math" charset="0"/>
                            </a:rPr>
                            <m:t>𝑫</m:t>
                          </m:r>
                        </m:sub>
                      </m:sSub>
                    </m:oMath>
                  </m:oMathPara>
                </a14:m>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692419" y="5111337"/>
                <a:ext cx="2803110" cy="369332"/>
              </a:xfrm>
              <a:prstGeom prst="rect">
                <a:avLst/>
              </a:prstGeom>
              <a:blipFill rotWithShape="0">
                <a:blip r:embed="rId30"/>
                <a:stretch>
                  <a:fillRect l="-2391"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custDataLst>
                  <p:tags r:id="rId21"/>
                </p:custDataLst>
              </p:nvPr>
            </p:nvSpPr>
            <p:spPr>
              <a:xfrm>
                <a:off x="10919465" y="2867287"/>
                <a:ext cx="2803110" cy="38555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smtClean="0">
                              <a:solidFill>
                                <a:srgbClr val="FF0000"/>
                              </a:solidFill>
                              <a:latin typeface="Cambria Math" charset="0"/>
                            </a:rPr>
                            <m:t>𝑪</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smtClean="0">
                              <a:solidFill>
                                <a:srgbClr val="FF0000"/>
                              </a:solidFill>
                              <a:latin typeface="Cambria Math" charset="0"/>
                            </a:rPr>
                            <m:t>𝑪</m:t>
                          </m:r>
                          <m:r>
                            <a:rPr lang="en-CA" sz="2400" b="1" i="1">
                              <a:solidFill>
                                <a:srgbClr val="FF0000"/>
                              </a:solidFill>
                              <a:latin typeface="Cambria Math" charset="0"/>
                            </a:rPr>
                            <m:t>,</m:t>
                          </m:r>
                          <m:r>
                            <a:rPr lang="en-CA" sz="2400" b="1" i="1" smtClean="0">
                              <a:solidFill>
                                <a:srgbClr val="FF0000"/>
                              </a:solidFill>
                              <a:latin typeface="Cambria Math" charset="0"/>
                            </a:rPr>
                            <m:t>𝑬</m:t>
                          </m:r>
                        </m:sub>
                      </m:sSub>
                    </m:oMath>
                  </m:oMathPara>
                </a14:m>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0919465" y="2867287"/>
                <a:ext cx="2803110" cy="385555"/>
              </a:xfrm>
              <a:prstGeom prst="rect">
                <a:avLst/>
              </a:prstGeom>
              <a:blipFill rotWithShape="0">
                <a:blip r:embed="rId31"/>
                <a:stretch>
                  <a:fillRect l="-2391"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custDataLst>
                  <p:tags r:id="rId22"/>
                </p:custDataLst>
              </p:nvPr>
            </p:nvSpPr>
            <p:spPr>
              <a:xfrm>
                <a:off x="10848367" y="3102943"/>
                <a:ext cx="1458926"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2400" b="1" i="1" smtClean="0">
                          <a:solidFill>
                            <a:srgbClr val="FF0000"/>
                          </a:solidFill>
                          <a:latin typeface="Cambria Math" charset="0"/>
                        </a:rPr>
                        <m:t>+</m:t>
                      </m:r>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𝒙</m:t>
                          </m:r>
                        </m:e>
                        <m:sub>
                          <m:r>
                            <a:rPr lang="en-CA" sz="2400" b="1" i="1" smtClean="0">
                              <a:solidFill>
                                <a:srgbClr val="FF0000"/>
                              </a:solidFill>
                              <a:latin typeface="Cambria Math" charset="0"/>
                            </a:rPr>
                            <m:t>𝑫</m:t>
                          </m:r>
                        </m:sub>
                      </m:sSub>
                      <m:sSub>
                        <m:sSubPr>
                          <m:ctrlPr>
                            <a:rPr lang="en-US" sz="2400" b="1" i="1">
                              <a:solidFill>
                                <a:srgbClr val="FF0000"/>
                              </a:solidFill>
                              <a:latin typeface="Cambria Math" panose="02040503050406030204" pitchFamily="18" charset="0"/>
                            </a:rPr>
                          </m:ctrlPr>
                        </m:sSubPr>
                        <m:e>
                          <m:r>
                            <a:rPr lang="en-CA" sz="2400" b="1" i="1">
                              <a:solidFill>
                                <a:srgbClr val="FF0000"/>
                              </a:solidFill>
                              <a:latin typeface="Cambria Math" charset="0"/>
                            </a:rPr>
                            <m:t>𝒘</m:t>
                          </m:r>
                        </m:e>
                        <m:sub>
                          <m:r>
                            <a:rPr lang="en-CA" sz="2400" b="1" i="1" smtClean="0">
                              <a:solidFill>
                                <a:srgbClr val="FF0000"/>
                              </a:solidFill>
                              <a:latin typeface="Cambria Math" charset="0"/>
                            </a:rPr>
                            <m:t>𝑫</m:t>
                          </m:r>
                          <m:r>
                            <a:rPr lang="en-CA" sz="2400" b="1" i="1">
                              <a:solidFill>
                                <a:srgbClr val="FF0000"/>
                              </a:solidFill>
                              <a:latin typeface="Cambria Math" charset="0"/>
                            </a:rPr>
                            <m:t>,</m:t>
                          </m:r>
                          <m:r>
                            <a:rPr lang="en-CA" sz="2400" b="1" i="1" smtClean="0">
                              <a:solidFill>
                                <a:srgbClr val="FF0000"/>
                              </a:solidFill>
                              <a:latin typeface="Cambria Math" charset="0"/>
                            </a:rPr>
                            <m:t>𝑬</m:t>
                          </m:r>
                        </m:sub>
                      </m:sSub>
                    </m:oMath>
                  </m:oMathPara>
                </a14:m>
                <a:endParaRPr/>
              </a:p>
            </p:txBody>
          </p:sp>
        </mc:Choice>
        <mc:Fallback xmlns="">
          <p:sp>
            <p:nvSpPr>
              <p:cNvPr id="4" name="Rectangle 3"/>
              <p:cNvSpPr>
                <a:spLocks noRot="1" noChangeAspect="1" noMove="1" noResize="1" noEditPoints="1" noAdjustHandles="1" noChangeArrowheads="1" noChangeShapeType="1" noTextEdit="1"/>
              </p:cNvSpPr>
              <p:nvPr/>
            </p:nvSpPr>
            <p:spPr>
              <a:xfrm>
                <a:off x="10848367" y="3102943"/>
                <a:ext cx="1458926" cy="477888"/>
              </a:xfrm>
              <a:prstGeom prst="rect">
                <a:avLst/>
              </a:prstGeom>
              <a:blipFill rotWithShape="0">
                <a:blip r:embed="rId32"/>
                <a:stretch>
                  <a:fillRect b="-1282"/>
                </a:stretch>
              </a:blipFill>
            </p:spPr>
            <p:txBody>
              <a:bodyPr/>
              <a:lstStyle/>
              <a:p>
                <a:r>
                  <a:rPr lang="en-US">
                    <a:noFill/>
                  </a:rPr>
                  <a:t> </a:t>
                </a:r>
              </a:p>
            </p:txBody>
          </p:sp>
        </mc:Fallback>
      </mc:AlternateContent>
      <p:sp>
        <p:nvSpPr>
          <p:cNvPr id="30" name="Rectangle 29"/>
          <p:cNvSpPr/>
          <p:nvPr>
            <p:custDataLst>
              <p:tags r:id="rId23"/>
            </p:custDataLst>
          </p:nvPr>
        </p:nvSpPr>
        <p:spPr>
          <a:xfrm>
            <a:off x="307298" y="5960208"/>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custDataLst>
              <p:tags r:id="rId24"/>
            </p:custDataLst>
          </p:nvPr>
        </p:nvSpPr>
        <p:spPr>
          <a:xfrm>
            <a:off x="307298" y="1543987"/>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a:extLst>
              <a:ext uri="{FF2B5EF4-FFF2-40B4-BE49-F238E27FC236}">
                <a16:creationId xmlns:a16="http://schemas.microsoft.com/office/drawing/2014/main" xmlns="" id="{4FAC5CEB-B8C4-BA43-839D-2273F95D5FF9}"/>
              </a:ext>
            </a:extLst>
          </p:cNvPr>
          <p:cNvSpPr txBox="1">
            <a:spLocks/>
          </p:cNvSpPr>
          <p:nvPr>
            <p:custDataLst>
              <p:tags r:id="rId25"/>
            </p:custDataLst>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a:solidFill>
                  <a:schemeClr val="tx2"/>
                </a:solidFill>
              </a:rPr>
              <a:t>Réseau acyclique</a:t>
            </a:r>
            <a:br>
              <a:rPr lang="fr-CA">
                <a:solidFill>
                  <a:schemeClr val="tx2"/>
                </a:solidFill>
              </a:rPr>
            </a:br>
            <a:endParaRPr lang="fr-CA">
              <a:solidFill>
                <a:schemeClr val="tx2"/>
              </a:solidFill>
            </a:endParaRPr>
          </a:p>
        </p:txBody>
      </p:sp>
    </p:spTree>
    <p:extLst>
      <p:ext uri="{BB962C8B-B14F-4D97-AF65-F5344CB8AC3E}">
        <p14:creationId xmlns:p14="http://schemas.microsoft.com/office/powerpoint/2010/main" val="387537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xmlns="" id="{07A8242A-F8A1-6843-A766-C1032B10DB29}"/>
              </a:ext>
            </a:extLst>
          </p:cNvPr>
          <p:cNvSpPr/>
          <p:nvPr>
            <p:custDataLst>
              <p:tags r:id="rId1"/>
            </p:custDataLst>
          </p:nvPr>
        </p:nvSpPr>
        <p:spPr>
          <a:xfrm>
            <a:off x="92869" y="107156"/>
            <a:ext cx="12087225" cy="678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custDataLst>
              <p:tags r:id="rId2"/>
            </p:custDataLst>
          </p:nvPr>
        </p:nvSpPr>
        <p:spPr/>
        <p:txBody>
          <a:bodyPr/>
          <a:lstStyle/>
          <a:p>
            <a:r>
              <a:rPr lang="fr-CA"/>
              <a:t>Réseau acyclique</a:t>
            </a:r>
          </a:p>
        </p:txBody>
      </p:sp>
      <p:pic>
        <p:nvPicPr>
          <p:cNvPr id="9" name="Content Placeholder 8"/>
          <p:cNvPicPr>
            <a:picLocks noGrp="1" noChangeAspect="1"/>
          </p:cNvPicPr>
          <p:nvPr>
            <p:ph idx="1"/>
            <p:custDataLst>
              <p:tags r:id="rId3"/>
            </p:custDataLst>
          </p:nvPr>
        </p:nvPicPr>
        <p:blipFill>
          <a:blip r:embed="rId33">
            <a:extLst>
              <a:ext uri="{28A0092B-C50C-407E-A947-70E740481C1C}">
                <a14:useLocalDpi xmlns:a14="http://schemas.microsoft.com/office/drawing/2010/main" val="0"/>
              </a:ext>
            </a:extLst>
          </a:blip>
          <a:stretch>
            <a:fillRect/>
          </a:stretch>
        </p:blipFill>
        <p:spPr>
          <a:xfrm>
            <a:off x="235434" y="1612465"/>
            <a:ext cx="11836159" cy="4624039"/>
          </a:xfrm>
        </p:spPr>
      </p:pic>
      <p:sp>
        <p:nvSpPr>
          <p:cNvPr id="3" name="Rectangle 2"/>
          <p:cNvSpPr/>
          <p:nvPr>
            <p:custDataLst>
              <p:tags r:id="rId4"/>
            </p:custDataLst>
          </p:nvPr>
        </p:nvSpPr>
        <p:spPr>
          <a:xfrm>
            <a:off x="2079723" y="1702615"/>
            <a:ext cx="1637350"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custDataLst>
              <p:tags r:id="rId5"/>
            </p:custDataLst>
          </p:nvPr>
        </p:nvSpPr>
        <p:spPr>
          <a:xfrm>
            <a:off x="3273194" y="4876975"/>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custDataLst>
              <p:tags r:id="rId6"/>
            </p:custDataLst>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custDataLst>
              <p:tags r:id="rId7"/>
            </p:custDataLst>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custDataLst>
              <p:tags r:id="rId8"/>
            </p:custDataLst>
          </p:nvPr>
        </p:nvSpPr>
        <p:spPr>
          <a:xfrm>
            <a:off x="4585073" y="1600538"/>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custDataLst>
              <p:tags r:id="rId9"/>
            </p:custDataLst>
          </p:nvPr>
        </p:nvSpPr>
        <p:spPr>
          <a:xfrm>
            <a:off x="4641346" y="5954851"/>
            <a:ext cx="1584176" cy="320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custDataLst>
              <p:tags r:id="rId10"/>
            </p:custDataLst>
          </p:nvPr>
        </p:nvSpPr>
        <p:spPr>
          <a:xfrm>
            <a:off x="4065282" y="3939512"/>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custDataLst>
              <p:tags r:id="rId11"/>
            </p:custDataLst>
          </p:nvPr>
        </p:nvSpPr>
        <p:spPr>
          <a:xfrm>
            <a:off x="7642302" y="4634354"/>
            <a:ext cx="1715337"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custDataLst>
              <p:tags r:id="rId12"/>
            </p:custDataLst>
          </p:nvPr>
        </p:nvSpPr>
        <p:spPr>
          <a:xfrm>
            <a:off x="2126166" y="5556738"/>
            <a:ext cx="1645325"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custDataLst>
              <p:tags r:id="rId13"/>
            </p:custDataLst>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14"/>
            </p:custDataLst>
          </p:nvPr>
        </p:nvSpPr>
        <p:spPr>
          <a:xfrm>
            <a:off x="7147746" y="23763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custDataLst>
              <p:tags r:id="rId15"/>
            </p:custDataLst>
          </p:nvPr>
        </p:nvSpPr>
        <p:spPr>
          <a:xfrm>
            <a:off x="3891320" y="3378776"/>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custDataLst>
              <p:tags r:id="rId16"/>
            </p:custDataLst>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custDataLst>
              <p:tags r:id="rId17"/>
            </p:custDataLst>
          </p:nvPr>
        </p:nvSpPr>
        <p:spPr>
          <a:xfrm>
            <a:off x="3849258" y="3833810"/>
            <a:ext cx="18301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custDataLst>
              <p:tags r:id="rId18"/>
            </p:custDataLst>
          </p:nvPr>
        </p:nvSpPr>
        <p:spPr>
          <a:xfrm>
            <a:off x="6206146" y="2058297"/>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custDataLst>
              <p:tags r:id="rId19"/>
            </p:custDataLst>
          </p:nvPr>
        </p:nvSpPr>
        <p:spPr>
          <a:xfrm>
            <a:off x="7724078" y="2570131"/>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custDataLst>
              <p:tags r:id="rId20"/>
            </p:custDataLst>
          </p:nvPr>
        </p:nvSpPr>
        <p:spPr>
          <a:xfrm>
            <a:off x="6567396" y="5165007"/>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custDataLst>
              <p:tags r:id="rId21"/>
            </p:custDataLst>
          </p:nvPr>
        </p:nvSpPr>
        <p:spPr>
          <a:xfrm>
            <a:off x="6415252" y="2123083"/>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custDataLst>
              <p:tags r:id="rId22"/>
            </p:custDataLst>
          </p:nvPr>
        </p:nvSpPr>
        <p:spPr>
          <a:xfrm>
            <a:off x="6362959" y="5243066"/>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custDataLst>
              <p:tags r:id="rId23"/>
            </p:custDataLst>
          </p:nvPr>
        </p:nvSpPr>
        <p:spPr>
          <a:xfrm>
            <a:off x="4764331" y="1601360"/>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custDataLst>
              <p:tags r:id="rId24"/>
            </p:custDataLst>
          </p:nvPr>
        </p:nvSpPr>
        <p:spPr>
          <a:xfrm>
            <a:off x="307298" y="1543987"/>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custDataLst>
              <p:tags r:id="rId25"/>
            </p:custDataLst>
          </p:nvPr>
        </p:nvSpPr>
        <p:spPr>
          <a:xfrm>
            <a:off x="307298" y="5966883"/>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custDataLst>
                  <p:tags r:id="rId26"/>
                </p:custDataLst>
              </p:nvPr>
            </p:nvSpPr>
            <p:spPr>
              <a:xfrm>
                <a:off x="10723586" y="4227544"/>
                <a:ext cx="826335"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400" b="1" i="0" smtClean="0">
                          <a:solidFill>
                            <a:schemeClr val="tx1"/>
                          </a:solidFill>
                          <a:latin typeface="Cambria Math" charset="0"/>
                        </a:rPr>
                        <m:t>=</m:t>
                      </m:r>
                      <m:r>
                        <a:rPr lang="en-CA" sz="2400" b="1" i="1" smtClean="0">
                          <a:solidFill>
                            <a:schemeClr val="tx1"/>
                          </a:solidFill>
                          <a:latin typeface="Cambria Math" charset="0"/>
                        </a:rPr>
                        <m:t>𝒂</m:t>
                      </m:r>
                      <m:d>
                        <m:dPr>
                          <m:ctrlPr>
                            <a:rPr lang="mr-IN"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CA" sz="2400" b="1" i="1" smtClean="0">
                                  <a:solidFill>
                                    <a:schemeClr val="tx1"/>
                                  </a:solidFill>
                                  <a:latin typeface="Cambria Math" charset="0"/>
                                </a:rPr>
                                <m:t>𝒛</m:t>
                              </m:r>
                            </m:e>
                            <m:sub>
                              <m:r>
                                <a:rPr lang="en-CA" sz="2400" b="1" i="1" smtClean="0">
                                  <a:solidFill>
                                    <a:schemeClr val="tx1"/>
                                  </a:solidFill>
                                  <a:latin typeface="Cambria Math" charset="0"/>
                                </a:rPr>
                                <m:t>𝑬</m:t>
                              </m:r>
                            </m:sub>
                          </m:sSub>
                        </m:e>
                      </m:d>
                    </m:oMath>
                  </m:oMathPara>
                </a14:m>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0723586" y="4227544"/>
                <a:ext cx="826335" cy="369332"/>
              </a:xfrm>
              <a:prstGeom prst="rect">
                <a:avLst/>
              </a:prstGeom>
              <a:blipFill rotWithShape="0">
                <a:blip r:embed="rId34"/>
                <a:stretch>
                  <a:fillRect l="-8088" r="-26471" b="-14754"/>
                </a:stretch>
              </a:blipFill>
            </p:spPr>
            <p:txBody>
              <a:bodyPr/>
              <a:lstStyle/>
              <a:p>
                <a:r>
                  <a:rPr lang="en-US">
                    <a:noFill/>
                  </a:rPr>
                  <a:t> </a:t>
                </a:r>
              </a:p>
            </p:txBody>
          </p:sp>
        </mc:Fallback>
      </mc:AlternateContent>
      <p:sp>
        <p:nvSpPr>
          <p:cNvPr id="34" name="Rectangle 33"/>
          <p:cNvSpPr/>
          <p:nvPr>
            <p:custDataLst>
              <p:tags r:id="rId27"/>
            </p:custDataLst>
          </p:nvPr>
        </p:nvSpPr>
        <p:spPr>
          <a:xfrm>
            <a:off x="459698" y="6119283"/>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custDataLst>
              <p:tags r:id="rId28"/>
            </p:custDataLst>
          </p:nvPr>
        </p:nvSpPr>
        <p:spPr>
          <a:xfrm>
            <a:off x="7664901" y="252622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custDataLst>
              <p:tags r:id="rId29"/>
            </p:custDataLst>
          </p:nvPr>
        </p:nvSpPr>
        <p:spPr>
          <a:xfrm>
            <a:off x="7814018" y="2577626"/>
            <a:ext cx="1720437"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xmlns="" id="{04C31C07-4867-3549-BE4F-CFDBC3D160DE}"/>
              </a:ext>
            </a:extLst>
          </p:cNvPr>
          <p:cNvSpPr txBox="1">
            <a:spLocks/>
          </p:cNvSpPr>
          <p:nvPr>
            <p:custDataLst>
              <p:tags r:id="rId30"/>
            </p:custDataLst>
          </p:nvPr>
        </p:nvSpPr>
        <p:spPr>
          <a:xfrm>
            <a:off x="301260" y="602383"/>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a:solidFill>
                  <a:schemeClr val="tx2"/>
                </a:solidFill>
              </a:rPr>
              <a:t>Réseau acyclique</a:t>
            </a:r>
            <a:br>
              <a:rPr lang="fr-CA">
                <a:solidFill>
                  <a:schemeClr val="tx2"/>
                </a:solidFill>
              </a:rPr>
            </a:br>
            <a:endParaRPr lang="fr-CA">
              <a:solidFill>
                <a:schemeClr val="tx2"/>
              </a:solidFill>
            </a:endParaRPr>
          </a:p>
        </p:txBody>
      </p:sp>
    </p:spTree>
    <p:extLst>
      <p:ext uri="{BB962C8B-B14F-4D97-AF65-F5344CB8AC3E}">
        <p14:creationId xmlns:p14="http://schemas.microsoft.com/office/powerpoint/2010/main" val="237631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81192" y="702156"/>
            <a:ext cx="10178544" cy="1013800"/>
          </a:xfrm>
        </p:spPr>
        <p:txBody>
          <a:bodyPr/>
          <a:lstStyle/>
          <a:p>
            <a:r>
              <a:rPr lang="fr-CA" dirty="0"/>
              <a:t>RNA en notation matricielle – </a:t>
            </a:r>
            <a:r>
              <a:rPr lang="fr-CA" sz="2800" dirty="0"/>
              <a:t>Donnée d’entrée vers la couche cachée</a:t>
            </a:r>
          </a:p>
        </p:txBody>
      </p:sp>
      <mc:AlternateContent xmlns:mc="http://schemas.openxmlformats.org/markup-compatibility/2006" xmlns:a14="http://schemas.microsoft.com/office/drawing/2010/main">
        <mc:Choice Requires="a14">
          <p:sp>
            <p:nvSpPr>
              <p:cNvPr id="6" name="Content Placeholder 2"/>
              <p:cNvSpPr>
                <a:spLocks noGrp="1"/>
              </p:cNvSpPr>
              <p:nvPr>
                <p:ph idx="1"/>
                <p:custDataLst>
                  <p:tags r:id="rId2"/>
                </p:custDataLst>
              </p:nvPr>
            </p:nvSpPr>
            <p:spPr>
              <a:xfrm>
                <a:off x="363982" y="2180495"/>
                <a:ext cx="5308847" cy="4140767"/>
              </a:xfrm>
            </p:spPr>
            <p:txBody>
              <a:bodyPr>
                <a:noAutofit/>
              </a:bodyPr>
              <a:lstStyle/>
              <a:p>
                <a:r>
                  <a:rPr lang="fr-CA" sz="2400" dirty="0">
                    <a:ea typeface="Charter Roman" charset="0"/>
                    <a:cs typeface="Helvetica" panose="020B0604020202020204" pitchFamily="34" charset="0"/>
                  </a:rPr>
                  <a:t>Donnée d’entrée : </a:t>
                </a:r>
                <a14:m>
                  <m:oMath xmlns:m="http://schemas.openxmlformats.org/officeDocument/2006/math">
                    <m:sSub>
                      <m:sSubPr>
                        <m:ctrlPr>
                          <a:rPr lang="en-US" sz="2400" i="1" dirty="0" smtClean="0">
                            <a:latin typeface="Cambria Math" panose="02040503050406030204" pitchFamily="18" charset="0"/>
                            <a:cs typeface="Helvetica" panose="020B0604020202020204" pitchFamily="34" charset="0"/>
                          </a:rPr>
                        </m:ctrlPr>
                      </m:sSubPr>
                      <m:e>
                        <m:r>
                          <a:rPr lang="en-CA" sz="2400" b="1" i="1" dirty="0" smtClean="0">
                            <a:latin typeface="Cambria Math" panose="02040503050406030204" pitchFamily="18" charset="0"/>
                            <a:cs typeface="Helvetica" panose="020B0604020202020204" pitchFamily="34" charset="0"/>
                          </a:rPr>
                          <m:t>𝑿</m:t>
                        </m:r>
                      </m:e>
                      <m:sub>
                        <m:r>
                          <a:rPr lang="en-CA" sz="2400" b="0" i="1" dirty="0" smtClean="0">
                            <a:latin typeface="Cambria Math" panose="02040503050406030204" pitchFamily="18" charset="0"/>
                            <a:cs typeface="Helvetica" panose="020B0604020202020204" pitchFamily="34" charset="0"/>
                          </a:rPr>
                          <m:t>(</m:t>
                        </m:r>
                        <m:r>
                          <a:rPr lang="en-US" sz="2400" i="1" dirty="0">
                            <a:latin typeface="Cambria Math" panose="02040503050406030204" pitchFamily="18" charset="0"/>
                            <a:ea typeface="Charter Roman" charset="0"/>
                            <a:cs typeface="Helvetica" panose="020B0604020202020204" pitchFamily="34" charset="0"/>
                          </a:rPr>
                          <m:t>𝑛</m:t>
                        </m:r>
                        <m:r>
                          <a:rPr lang="en-US" sz="2400" i="1" dirty="0">
                            <a:latin typeface="Cambria Math" panose="02040503050406030204" pitchFamily="18" charset="0"/>
                            <a:ea typeface="Charter Roman" charset="0"/>
                            <a:cs typeface="Helvetica" panose="020B0604020202020204" pitchFamily="34" charset="0"/>
                          </a:rPr>
                          <m:t>×</m:t>
                        </m:r>
                        <m:r>
                          <a:rPr lang="en-US" sz="2400" i="1" dirty="0">
                            <a:latin typeface="Cambria Math" panose="02040503050406030204" pitchFamily="18" charset="0"/>
                            <a:ea typeface="Charter Roman" charset="0"/>
                            <a:cs typeface="Helvetica" panose="020B0604020202020204" pitchFamily="34" charset="0"/>
                          </a:rPr>
                          <m:t>𝑝</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Sub>
                    <m:r>
                      <a:rPr lang="en-CA" sz="2400" b="0" i="1" dirty="0" smtClean="0">
                        <a:latin typeface="Cambria Math" panose="02040503050406030204" pitchFamily="18" charset="0"/>
                        <a:cs typeface="Helvetica" panose="020B0604020202020204" pitchFamily="34" charset="0"/>
                      </a:rPr>
                      <m:t>=</m:t>
                    </m:r>
                    <m:sSub>
                      <m:sSubPr>
                        <m:ctrlPr>
                          <a:rPr lang="en-US" sz="2400" i="1" dirty="0">
                            <a:latin typeface="Cambria Math" panose="02040503050406030204" pitchFamily="18" charset="0"/>
                            <a:cs typeface="Helvetica" panose="020B0604020202020204" pitchFamily="34" charset="0"/>
                          </a:rPr>
                        </m:ctrlPr>
                      </m:sSubPr>
                      <m:e>
                        <m:r>
                          <a:rPr lang="en-CA" sz="2400" b="1" i="1" dirty="0">
                            <a:latin typeface="Cambria Math" panose="02040503050406030204" pitchFamily="18" charset="0"/>
                            <a:cs typeface="Helvetica" panose="020B0604020202020204" pitchFamily="34" charset="0"/>
                          </a:rPr>
                          <m:t>𝑿</m:t>
                        </m:r>
                      </m:e>
                      <m:sub>
                        <m:r>
                          <a:rPr lang="en-CA" sz="2400" i="1" dirty="0">
                            <a:latin typeface="Cambria Math" panose="02040503050406030204" pitchFamily="18" charset="0"/>
                            <a:cs typeface="Helvetica" panose="020B0604020202020204" pitchFamily="34" charset="0"/>
                          </a:rPr>
                          <m:t>(</m:t>
                        </m:r>
                        <m:r>
                          <a:rPr lang="en-US" sz="2400" i="1" dirty="0">
                            <a:latin typeface="Cambria Math" panose="02040503050406030204" pitchFamily="18" charset="0"/>
                            <a:ea typeface="Charter Roman" charset="0"/>
                            <a:cs typeface="Helvetica" panose="020B0604020202020204" pitchFamily="34" charset="0"/>
                          </a:rPr>
                          <m:t>𝑛</m:t>
                        </m:r>
                        <m:r>
                          <a:rPr lang="en-US" sz="2400" i="1" dirty="0">
                            <a:latin typeface="Cambria Math" panose="02040503050406030204" pitchFamily="18" charset="0"/>
                            <a:ea typeface="Charter Roman" charset="0"/>
                            <a:cs typeface="Helvetica" panose="020B0604020202020204" pitchFamily="34" charset="0"/>
                          </a:rPr>
                          <m:t>×2)</m:t>
                        </m:r>
                        <m:r>
                          <m:rPr>
                            <m:nor/>
                          </m:rPr>
                          <a:rPr lang="en-US" sz="2400" dirty="0">
                            <a:ea typeface="Charter Roman" charset="0"/>
                            <a:cs typeface="Helvetica" panose="020B0604020202020204" pitchFamily="34" charset="0"/>
                          </a:rPr>
                          <m:t> </m:t>
                        </m:r>
                      </m:sub>
                    </m:sSub>
                  </m:oMath>
                </a14:m>
                <a:endParaRPr lang="fr-CA" sz="2400" dirty="0">
                  <a:ea typeface="Charter Roman" charset="0"/>
                  <a:cs typeface="Helvetica"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CA" sz="2400" b="1" i="1" smtClean="0">
                          <a:solidFill>
                            <a:srgbClr val="008F00"/>
                          </a:solidFill>
                          <a:latin typeface="Cambria Math" panose="02040503050406030204" pitchFamily="18" charset="0"/>
                          <a:ea typeface="Charter Roman" charset="0"/>
                          <a:cs typeface="Helvetica" panose="020B0604020202020204" pitchFamily="34" charset="0"/>
                        </a:rPr>
                        <m:t>𝑿</m:t>
                      </m:r>
                      <m:r>
                        <a:rPr lang="en-CA" sz="2400" b="0" i="1" smtClean="0">
                          <a:solidFill>
                            <a:schemeClr val="tx1"/>
                          </a:solidFill>
                          <a:latin typeface="Cambria Math" panose="02040503050406030204" pitchFamily="18" charset="0"/>
                          <a:ea typeface="Charter Roman" charset="0"/>
                          <a:cs typeface="Helvetica" panose="020B0604020202020204" pitchFamily="34" charset="0"/>
                        </a:rPr>
                        <m:t>=</m:t>
                      </m:r>
                      <m:d>
                        <m:dPr>
                          <m:begChr m:val="["/>
                          <m:endChr m:val="]"/>
                          <m:ctrlPr>
                            <a:rPr lang="en-CA" sz="2400" i="1" smtClean="0">
                              <a:solidFill>
                                <a:schemeClr val="tx1"/>
                              </a:solidFill>
                              <a:latin typeface="Cambria Math" panose="02040503050406030204" pitchFamily="18" charset="0"/>
                              <a:cs typeface="Helvetica" panose="020B0604020202020204" pitchFamily="34" charset="0"/>
                            </a:rPr>
                          </m:ctrlPr>
                        </m:dPr>
                        <m:e>
                          <m:m>
                            <m:mPr>
                              <m:mcs>
                                <m:mc>
                                  <m:mcPr>
                                    <m:count m:val="2"/>
                                    <m:mcJc m:val="center"/>
                                  </m:mcPr>
                                </m:mc>
                              </m:mcs>
                              <m:ctrlPr>
                                <a:rPr lang="en-CA" sz="2400" b="1" i="1" smtClean="0">
                                  <a:solidFill>
                                    <a:srgbClr val="008F00"/>
                                  </a:solidFill>
                                  <a:latin typeface="Cambria Math" panose="02040503050406030204" pitchFamily="18" charset="0"/>
                                  <a:cs typeface="Helvetica" panose="020B0604020202020204" pitchFamily="34" charset="0"/>
                                </a:rPr>
                              </m:ctrlPr>
                            </m:mPr>
                            <m:mr>
                              <m:e>
                                <m:sSub>
                                  <m:sSubPr>
                                    <m:ctrlPr>
                                      <a:rPr lang="en-CA" sz="2400" b="1" i="1" smtClean="0">
                                        <a:solidFill>
                                          <a:srgbClr val="008F00"/>
                                        </a:solidFill>
                                        <a:latin typeface="Cambria Math" panose="02040503050406030204" pitchFamily="18" charset="0"/>
                                        <a:cs typeface="Helvetica" panose="020B0604020202020204" pitchFamily="34" charset="0"/>
                                      </a:rPr>
                                    </m:ctrlPr>
                                  </m:sSubPr>
                                  <m:e>
                                    <m:r>
                                      <a:rPr lang="en-CA" sz="2400" b="1" i="1" smtClean="0">
                                        <a:solidFill>
                                          <a:srgbClr val="008F00"/>
                                        </a:solidFill>
                                        <a:latin typeface="Cambria Math" panose="02040503050406030204" pitchFamily="18" charset="0"/>
                                        <a:cs typeface="Helvetica" panose="020B0604020202020204" pitchFamily="34" charset="0"/>
                                      </a:rPr>
                                      <m:t>𝒙</m:t>
                                    </m:r>
                                  </m:e>
                                  <m:sub>
                                    <m:r>
                                      <a:rPr lang="en-CA" sz="2400" b="1" i="1" smtClean="0">
                                        <a:solidFill>
                                          <a:srgbClr val="008F00"/>
                                        </a:solidFill>
                                        <a:latin typeface="Cambria Math" panose="02040503050406030204" pitchFamily="18" charset="0"/>
                                        <a:cs typeface="Helvetica" panose="020B0604020202020204" pitchFamily="34" charset="0"/>
                                      </a:rPr>
                                      <m:t>𝑨</m:t>
                                    </m:r>
                                    <m:r>
                                      <a:rPr lang="en-CA" sz="2400" b="0" i="1" smtClean="0">
                                        <a:solidFill>
                                          <a:srgbClr val="008F00"/>
                                        </a:solidFill>
                                        <a:latin typeface="Cambria Math" panose="02040503050406030204" pitchFamily="18" charset="0"/>
                                        <a:cs typeface="Helvetica" panose="020B0604020202020204" pitchFamily="34" charset="0"/>
                                      </a:rPr>
                                      <m:t>,1</m:t>
                                    </m:r>
                                  </m:sub>
                                </m:sSub>
                              </m:e>
                              <m:e>
                                <m:sSub>
                                  <m:sSubPr>
                                    <m:ctrlPr>
                                      <a:rPr lang="en-CA" sz="2400" b="1" i="1" smtClean="0">
                                        <a:solidFill>
                                          <a:srgbClr val="008F00"/>
                                        </a:solidFill>
                                        <a:latin typeface="Cambria Math" panose="02040503050406030204" pitchFamily="18" charset="0"/>
                                        <a:cs typeface="Helvetica" panose="020B0604020202020204" pitchFamily="34" charset="0"/>
                                      </a:rPr>
                                    </m:ctrlPr>
                                  </m:sSubPr>
                                  <m:e>
                                    <m:r>
                                      <a:rPr lang="en-CA" sz="2400" b="1" i="1" smtClean="0">
                                        <a:solidFill>
                                          <a:srgbClr val="008F00"/>
                                        </a:solidFill>
                                        <a:latin typeface="Cambria Math" panose="02040503050406030204" pitchFamily="18" charset="0"/>
                                        <a:cs typeface="Helvetica" panose="020B0604020202020204" pitchFamily="34" charset="0"/>
                                      </a:rPr>
                                      <m:t>𝒙</m:t>
                                    </m:r>
                                  </m:e>
                                  <m:sub>
                                    <m:r>
                                      <a:rPr lang="en-CA" sz="2400" b="1" i="1" smtClean="0">
                                        <a:solidFill>
                                          <a:srgbClr val="008F00"/>
                                        </a:solidFill>
                                        <a:latin typeface="Cambria Math" panose="02040503050406030204" pitchFamily="18" charset="0"/>
                                        <a:cs typeface="Helvetica" panose="020B0604020202020204" pitchFamily="34" charset="0"/>
                                      </a:rPr>
                                      <m:t>𝑩</m:t>
                                    </m:r>
                                    <m:r>
                                      <a:rPr lang="en-CA" sz="2400" b="0" i="1" smtClean="0">
                                        <a:solidFill>
                                          <a:srgbClr val="008F00"/>
                                        </a:solidFill>
                                        <a:latin typeface="Cambria Math" panose="02040503050406030204" pitchFamily="18" charset="0"/>
                                        <a:cs typeface="Helvetica" panose="020B0604020202020204" pitchFamily="34" charset="0"/>
                                      </a:rPr>
                                      <m:t>,1</m:t>
                                    </m:r>
                                  </m:sub>
                                </m:sSub>
                              </m:e>
                            </m:mr>
                            <m:mr>
                              <m:e>
                                <m:r>
                                  <a:rPr lang="en-CA" sz="2400" b="0" i="1" smtClean="0">
                                    <a:solidFill>
                                      <a:srgbClr val="008F00"/>
                                    </a:solidFill>
                                    <a:latin typeface="Cambria Math" panose="02040503050406030204" pitchFamily="18" charset="0"/>
                                    <a:ea typeface="Cambria Math" panose="02040503050406030204" pitchFamily="18" charset="0"/>
                                    <a:cs typeface="Helvetica" panose="020B0604020202020204" pitchFamily="34" charset="0"/>
                                  </a:rPr>
                                  <m:t>⋮</m:t>
                                </m:r>
                              </m:e>
                              <m:e>
                                <m:r>
                                  <a:rPr lang="en-CA" sz="2400" b="0" i="1" smtClean="0">
                                    <a:solidFill>
                                      <a:srgbClr val="008F00"/>
                                    </a:solidFill>
                                    <a:latin typeface="Cambria Math" panose="02040503050406030204" pitchFamily="18" charset="0"/>
                                    <a:ea typeface="Cambria Math" panose="02040503050406030204" pitchFamily="18" charset="0"/>
                                    <a:cs typeface="Helvetica" panose="020B0604020202020204" pitchFamily="34" charset="0"/>
                                  </a:rPr>
                                  <m:t>⋮</m:t>
                                </m:r>
                              </m:e>
                            </m:mr>
                            <m:mr>
                              <m:e>
                                <m:sSub>
                                  <m:sSubPr>
                                    <m:ctrlPr>
                                      <a:rPr lang="en-CA" sz="2400" b="1" i="1" smtClean="0">
                                        <a:solidFill>
                                          <a:srgbClr val="008F00"/>
                                        </a:solidFill>
                                        <a:latin typeface="Cambria Math" panose="02040503050406030204" pitchFamily="18" charset="0"/>
                                        <a:cs typeface="Helvetica" panose="020B0604020202020204" pitchFamily="34" charset="0"/>
                                      </a:rPr>
                                    </m:ctrlPr>
                                  </m:sSubPr>
                                  <m:e>
                                    <m:r>
                                      <a:rPr lang="en-CA" sz="2400" b="1" i="1" smtClean="0">
                                        <a:solidFill>
                                          <a:srgbClr val="008F00"/>
                                        </a:solidFill>
                                        <a:latin typeface="Cambria Math" panose="02040503050406030204" pitchFamily="18" charset="0"/>
                                        <a:cs typeface="Helvetica" panose="020B0604020202020204" pitchFamily="34" charset="0"/>
                                      </a:rPr>
                                      <m:t>𝒙</m:t>
                                    </m:r>
                                  </m:e>
                                  <m:sub>
                                    <m:r>
                                      <a:rPr lang="en-CA" sz="2400" b="1" i="1" smtClean="0">
                                        <a:solidFill>
                                          <a:srgbClr val="008F00"/>
                                        </a:solidFill>
                                        <a:latin typeface="Cambria Math" panose="02040503050406030204" pitchFamily="18" charset="0"/>
                                        <a:cs typeface="Helvetica" panose="020B0604020202020204" pitchFamily="34" charset="0"/>
                                      </a:rPr>
                                      <m:t>𝑨</m:t>
                                    </m:r>
                                    <m:r>
                                      <a:rPr lang="en-CA" sz="2400" b="0" i="1" smtClean="0">
                                        <a:solidFill>
                                          <a:srgbClr val="008F00"/>
                                        </a:solidFill>
                                        <a:latin typeface="Cambria Math" panose="02040503050406030204" pitchFamily="18" charset="0"/>
                                        <a:cs typeface="Helvetica" panose="020B0604020202020204" pitchFamily="34" charset="0"/>
                                      </a:rPr>
                                      <m:t>,</m:t>
                                    </m:r>
                                    <m:r>
                                      <a:rPr lang="en-CA" sz="2400" b="0" i="1" smtClean="0">
                                        <a:solidFill>
                                          <a:srgbClr val="008F00"/>
                                        </a:solidFill>
                                        <a:latin typeface="Cambria Math" panose="02040503050406030204" pitchFamily="18" charset="0"/>
                                        <a:cs typeface="Helvetica" panose="020B0604020202020204" pitchFamily="34" charset="0"/>
                                      </a:rPr>
                                      <m:t>𝑛</m:t>
                                    </m:r>
                                  </m:sub>
                                </m:sSub>
                              </m:e>
                              <m:e>
                                <m:sSub>
                                  <m:sSubPr>
                                    <m:ctrlPr>
                                      <a:rPr lang="en-CA" sz="2400" b="1" i="1" smtClean="0">
                                        <a:solidFill>
                                          <a:srgbClr val="008F00"/>
                                        </a:solidFill>
                                        <a:latin typeface="Cambria Math" panose="02040503050406030204" pitchFamily="18" charset="0"/>
                                        <a:cs typeface="Helvetica" panose="020B0604020202020204" pitchFamily="34" charset="0"/>
                                      </a:rPr>
                                    </m:ctrlPr>
                                  </m:sSubPr>
                                  <m:e>
                                    <m:r>
                                      <a:rPr lang="en-CA" sz="2400" b="1" i="1" smtClean="0">
                                        <a:solidFill>
                                          <a:srgbClr val="008F00"/>
                                        </a:solidFill>
                                        <a:latin typeface="Cambria Math" panose="02040503050406030204" pitchFamily="18" charset="0"/>
                                        <a:cs typeface="Helvetica" panose="020B0604020202020204" pitchFamily="34" charset="0"/>
                                      </a:rPr>
                                      <m:t>𝒙</m:t>
                                    </m:r>
                                  </m:e>
                                  <m:sub>
                                    <m:r>
                                      <a:rPr lang="en-CA" sz="2400" b="1" i="1" smtClean="0">
                                        <a:solidFill>
                                          <a:srgbClr val="008F00"/>
                                        </a:solidFill>
                                        <a:latin typeface="Cambria Math" panose="02040503050406030204" pitchFamily="18" charset="0"/>
                                        <a:cs typeface="Helvetica" panose="020B0604020202020204" pitchFamily="34" charset="0"/>
                                      </a:rPr>
                                      <m:t>𝑩</m:t>
                                    </m:r>
                                    <m:r>
                                      <a:rPr lang="en-CA" sz="2400" b="0" i="1" smtClean="0">
                                        <a:solidFill>
                                          <a:srgbClr val="008F00"/>
                                        </a:solidFill>
                                        <a:latin typeface="Cambria Math" panose="02040503050406030204" pitchFamily="18" charset="0"/>
                                        <a:cs typeface="Helvetica" panose="020B0604020202020204" pitchFamily="34" charset="0"/>
                                      </a:rPr>
                                      <m:t>,</m:t>
                                    </m:r>
                                    <m:r>
                                      <a:rPr lang="en-CA" sz="2400" b="0" i="1" smtClean="0">
                                        <a:solidFill>
                                          <a:srgbClr val="008F00"/>
                                        </a:solidFill>
                                        <a:latin typeface="Cambria Math" panose="02040503050406030204" pitchFamily="18" charset="0"/>
                                        <a:cs typeface="Helvetica" panose="020B0604020202020204" pitchFamily="34" charset="0"/>
                                      </a:rPr>
                                      <m:t>𝑛</m:t>
                                    </m:r>
                                  </m:sub>
                                </m:sSub>
                              </m:e>
                            </m:mr>
                          </m:m>
                        </m:e>
                      </m:d>
                    </m:oMath>
                  </m:oMathPara>
                </a14:m>
                <a:endParaRPr lang="fr-CA" sz="2400" dirty="0">
                  <a:ea typeface="Charter Roman" charset="0"/>
                  <a:cs typeface="Helvetica" panose="020B0604020202020204" pitchFamily="34" charset="0"/>
                </a:endParaRPr>
              </a:p>
              <a:p>
                <a:pPr algn="just"/>
                <a:endParaRPr lang="en-US" sz="1000" dirty="0">
                  <a:ea typeface="Charter Roman" charset="0"/>
                  <a:cs typeface="Helvetica" panose="020B0604020202020204" pitchFamily="34" charset="0"/>
                </a:endParaRPr>
              </a:p>
              <a:p>
                <a:r>
                  <a:rPr lang="fr-CA" sz="2400" dirty="0">
                    <a:ea typeface="Charter Roman" charset="0"/>
                    <a:cs typeface="Helvetica" panose="020B0604020202020204" pitchFamily="34" charset="0"/>
                  </a:rPr>
                  <a:t>Pondérations :</a:t>
                </a:r>
                <a14:m>
                  <m:oMath xmlns:m="http://schemas.openxmlformats.org/officeDocument/2006/math">
                    <m:sSubSup>
                      <m:sSubSupPr>
                        <m:ctrlPr>
                          <a:rPr lang="en-US" sz="2400" i="1" dirty="0" smtClean="0">
                            <a:latin typeface="Cambria Math" panose="02040503050406030204" pitchFamily="18" charset="0"/>
                            <a:cs typeface="Helvetica" panose="020B0604020202020204" pitchFamily="34" charset="0"/>
                          </a:rPr>
                        </m:ctrlPr>
                      </m:sSubSupPr>
                      <m:e>
                        <m:r>
                          <a:rPr lang="en-CA" sz="2400" b="1" i="1" dirty="0" smtClean="0">
                            <a:latin typeface="Cambria Math" panose="02040503050406030204" pitchFamily="18" charset="0"/>
                            <a:cs typeface="Helvetica" panose="020B0604020202020204" pitchFamily="34" charset="0"/>
                          </a:rPr>
                          <m:t> </m:t>
                        </m:r>
                        <m:r>
                          <a:rPr lang="en-CA" sz="2400" b="1" i="1" dirty="0" smtClean="0">
                            <a:latin typeface="Cambria Math" panose="02040503050406030204" pitchFamily="18" charset="0"/>
                            <a:cs typeface="Helvetica" panose="020B0604020202020204" pitchFamily="34" charset="0"/>
                          </a:rPr>
                          <m:t>𝑾</m:t>
                        </m:r>
                      </m:e>
                      <m:sub>
                        <m:r>
                          <a:rPr lang="en-US" sz="2400" i="1" dirty="0">
                            <a:latin typeface="Cambria Math" panose="02040503050406030204" pitchFamily="18" charset="0"/>
                            <a:ea typeface="Charter Roman" charset="0"/>
                            <a:cs typeface="Helvetica" panose="020B0604020202020204" pitchFamily="34" charset="0"/>
                          </a:rPr>
                          <m:t>(</m:t>
                        </m:r>
                        <m:r>
                          <a:rPr lang="en-US" sz="2400" i="1" dirty="0" err="1">
                            <a:latin typeface="Cambria Math" panose="02040503050406030204" pitchFamily="18" charset="0"/>
                            <a:ea typeface="Charter Roman" charset="0"/>
                            <a:cs typeface="Helvetica" panose="020B0604020202020204" pitchFamily="34" charset="0"/>
                          </a:rPr>
                          <m:t>𝑝</m:t>
                        </m:r>
                        <m:r>
                          <a:rPr lang="en-US" sz="2400" i="1" dirty="0" err="1">
                            <a:latin typeface="Cambria Math" panose="02040503050406030204" pitchFamily="18" charset="0"/>
                            <a:ea typeface="Charter Roman" charset="0"/>
                            <a:cs typeface="Helvetica" panose="020B0604020202020204" pitchFamily="34" charset="0"/>
                          </a:rPr>
                          <m:t>×</m:t>
                        </m:r>
                        <m:r>
                          <a:rPr lang="en-US" sz="2400" i="1" dirty="0" err="1">
                            <a:latin typeface="Cambria Math" panose="02040503050406030204" pitchFamily="18" charset="0"/>
                            <a:ea typeface="Charter Roman" charset="0"/>
                            <a:cs typeface="Helvetica" panose="020B0604020202020204" pitchFamily="34" charset="0"/>
                          </a:rPr>
                          <m:t>𝑀</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b="0" i="1" dirty="0" smtClean="0">
                            <a:latin typeface="Cambria Math" panose="02040503050406030204" pitchFamily="18" charset="0"/>
                            <a:cs typeface="Helvetica" panose="020B0604020202020204" pitchFamily="34" charset="0"/>
                          </a:rPr>
                          <m:t>(1)</m:t>
                        </m:r>
                      </m:sup>
                    </m:sSubSup>
                    <m:r>
                      <a:rPr lang="en-CA" sz="2400" b="0" i="1" dirty="0" smtClean="0">
                        <a:latin typeface="Cambria Math" panose="02040503050406030204" pitchFamily="18" charset="0"/>
                        <a:cs typeface="Helvetica" panose="020B0604020202020204" pitchFamily="34" charset="0"/>
                      </a:rPr>
                      <m:t>=</m:t>
                    </m:r>
                    <m:sSubSup>
                      <m:sSubSupPr>
                        <m:ctrlPr>
                          <a:rPr lang="en-US" sz="2400" i="1" dirty="0">
                            <a:latin typeface="Cambria Math" panose="02040503050406030204" pitchFamily="18" charset="0"/>
                            <a:cs typeface="Helvetica" panose="020B0604020202020204" pitchFamily="34" charset="0"/>
                          </a:rPr>
                        </m:ctrlPr>
                      </m:sSubSupPr>
                      <m:e>
                        <m:r>
                          <a:rPr lang="en-CA" sz="2400" b="1" i="1" dirty="0">
                            <a:latin typeface="Cambria Math" panose="02040503050406030204" pitchFamily="18" charset="0"/>
                            <a:cs typeface="Helvetica" panose="020B0604020202020204" pitchFamily="34" charset="0"/>
                          </a:rPr>
                          <m:t>𝑾</m:t>
                        </m:r>
                      </m:e>
                      <m:sub>
                        <m:r>
                          <a:rPr lang="en-US" sz="2400" i="1" dirty="0">
                            <a:latin typeface="Cambria Math" panose="02040503050406030204" pitchFamily="18" charset="0"/>
                            <a:ea typeface="Charter Roman" charset="0"/>
                            <a:cs typeface="Helvetica" panose="020B0604020202020204" pitchFamily="34" charset="0"/>
                          </a:rPr>
                          <m:t>(</m:t>
                        </m:r>
                        <m:r>
                          <a:rPr lang="en-CA" sz="2400" b="0" i="1" dirty="0" smtClean="0">
                            <a:latin typeface="Cambria Math" panose="02040503050406030204" pitchFamily="18" charset="0"/>
                            <a:ea typeface="Charter Roman" charset="0"/>
                            <a:cs typeface="Helvetica" panose="020B0604020202020204" pitchFamily="34" charset="0"/>
                          </a:rPr>
                          <m:t>2</m:t>
                        </m:r>
                        <m:r>
                          <a:rPr lang="en-US" sz="2400" i="1" dirty="0" err="1">
                            <a:latin typeface="Cambria Math" panose="02040503050406030204" pitchFamily="18" charset="0"/>
                            <a:ea typeface="Charter Roman" charset="0"/>
                            <a:cs typeface="Helvetica" panose="020B0604020202020204" pitchFamily="34" charset="0"/>
                          </a:rPr>
                          <m:t>×</m:t>
                        </m:r>
                        <m:r>
                          <a:rPr lang="en-CA" sz="2400" b="0" i="1" dirty="0" smtClean="0">
                            <a:latin typeface="Cambria Math" panose="02040503050406030204" pitchFamily="18" charset="0"/>
                            <a:ea typeface="Charter Roman" charset="0"/>
                            <a:cs typeface="Helvetica" panose="020B0604020202020204" pitchFamily="34" charset="0"/>
                          </a:rPr>
                          <m:t>2</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i="1" dirty="0">
                            <a:latin typeface="Cambria Math" panose="02040503050406030204" pitchFamily="18" charset="0"/>
                            <a:cs typeface="Helvetica" panose="020B0604020202020204" pitchFamily="34" charset="0"/>
                          </a:rPr>
                          <m:t>(1)</m:t>
                        </m:r>
                      </m:sup>
                    </m:sSubSup>
                  </m:oMath>
                </a14:m>
                <a:endParaRPr lang="fr-CA" sz="2400" dirty="0">
                  <a:ea typeface="Charter Roman" charset="0"/>
                  <a:cs typeface="Helvetica" panose="020B0604020202020204" pitchFamily="34" charset="0"/>
                </a:endParaRPr>
              </a:p>
              <a:p>
                <a:pPr algn="just"/>
                <a14:m>
                  <m:oMathPara xmlns:m="http://schemas.openxmlformats.org/officeDocument/2006/math">
                    <m:oMathParaPr>
                      <m:jc m:val="centerGroup"/>
                    </m:oMathParaPr>
                    <m:oMath xmlns:m="http://schemas.openxmlformats.org/officeDocument/2006/math">
                      <m:sSup>
                        <m:sSupPr>
                          <m:ctrlPr>
                            <a:rPr lang="en-US" sz="2400" b="1" i="1" dirty="0" smtClean="0">
                              <a:solidFill>
                                <a:srgbClr val="0070C0"/>
                              </a:solidFill>
                              <a:latin typeface="Cambria Math" panose="02040503050406030204" pitchFamily="18" charset="0"/>
                              <a:cs typeface="Helvetica" panose="020B0604020202020204" pitchFamily="34" charset="0"/>
                            </a:rPr>
                          </m:ctrlPr>
                        </m:sSupPr>
                        <m:e>
                          <m:r>
                            <a:rPr lang="en-CA" sz="2400" b="1" i="1" dirty="0">
                              <a:solidFill>
                                <a:srgbClr val="0070C0"/>
                              </a:solidFill>
                              <a:latin typeface="Cambria Math" panose="02040503050406030204" pitchFamily="18" charset="0"/>
                              <a:cs typeface="Helvetica" panose="020B0604020202020204" pitchFamily="34" charset="0"/>
                            </a:rPr>
                            <m:t>𝑾</m:t>
                          </m:r>
                        </m:e>
                        <m:sup>
                          <m:r>
                            <a:rPr lang="en-CA" sz="2400" b="1" i="1" dirty="0">
                              <a:solidFill>
                                <a:srgbClr val="0070C0"/>
                              </a:solidFill>
                              <a:latin typeface="Cambria Math" panose="02040503050406030204" pitchFamily="18" charset="0"/>
                              <a:cs typeface="Helvetica" panose="020B0604020202020204" pitchFamily="34" charset="0"/>
                            </a:rPr>
                            <m:t>(</m:t>
                          </m:r>
                          <m:r>
                            <a:rPr lang="en-CA" sz="2400" b="1" i="1" dirty="0">
                              <a:solidFill>
                                <a:srgbClr val="0070C0"/>
                              </a:solidFill>
                              <a:latin typeface="Cambria Math" panose="02040503050406030204" pitchFamily="18" charset="0"/>
                              <a:cs typeface="Helvetica" panose="020B0604020202020204" pitchFamily="34" charset="0"/>
                            </a:rPr>
                            <m:t>𝟏</m:t>
                          </m:r>
                          <m:r>
                            <a:rPr lang="en-CA" sz="2400" b="1" i="1" dirty="0">
                              <a:solidFill>
                                <a:srgbClr val="0070C0"/>
                              </a:solidFill>
                              <a:latin typeface="Cambria Math" panose="02040503050406030204" pitchFamily="18" charset="0"/>
                              <a:cs typeface="Helvetica" panose="020B0604020202020204" pitchFamily="34" charset="0"/>
                            </a:rPr>
                            <m:t>)</m:t>
                          </m:r>
                        </m:sup>
                      </m:sSup>
                      <m:r>
                        <a:rPr lang="en-CA" sz="2400" b="0" i="1" smtClean="0">
                          <a:solidFill>
                            <a:schemeClr val="tx1"/>
                          </a:solidFill>
                          <a:latin typeface="Cambria Math" panose="02040503050406030204" pitchFamily="18" charset="0"/>
                          <a:ea typeface="Charter Roman" charset="0"/>
                          <a:cs typeface="Helvetica" panose="020B0604020202020204" pitchFamily="34" charset="0"/>
                        </a:rPr>
                        <m:t>=</m:t>
                      </m:r>
                      <m:d>
                        <m:dPr>
                          <m:begChr m:val="["/>
                          <m:endChr m:val="]"/>
                          <m:ctrlPr>
                            <a:rPr lang="en-CA" sz="2400" i="1" smtClean="0">
                              <a:solidFill>
                                <a:schemeClr val="tx1"/>
                              </a:solidFill>
                              <a:latin typeface="Cambria Math" panose="02040503050406030204" pitchFamily="18" charset="0"/>
                              <a:cs typeface="Helvetica" panose="020B0604020202020204" pitchFamily="34" charset="0"/>
                            </a:rPr>
                          </m:ctrlPr>
                        </m:dPr>
                        <m:e>
                          <m:m>
                            <m:mPr>
                              <m:mcs>
                                <m:mc>
                                  <m:mcPr>
                                    <m:count m:val="2"/>
                                    <m:mcJc m:val="center"/>
                                  </m:mcPr>
                                </m:mc>
                              </m:mcs>
                              <m:ctrlPr>
                                <a:rPr lang="en-CA" sz="2400" b="1" i="1" smtClean="0">
                                  <a:solidFill>
                                    <a:srgbClr val="0070C0"/>
                                  </a:solidFill>
                                  <a:latin typeface="Cambria Math" panose="02040503050406030204" pitchFamily="18" charset="0"/>
                                  <a:cs typeface="Helvetica" panose="020B0604020202020204" pitchFamily="34" charset="0"/>
                                </a:rPr>
                              </m:ctrlPr>
                            </m:mPr>
                            <m:mr>
                              <m:e>
                                <m:sSub>
                                  <m:sSubPr>
                                    <m:ctrlPr>
                                      <a:rPr lang="en-CA" sz="2400" b="1" i="1" smtClean="0">
                                        <a:solidFill>
                                          <a:srgbClr val="0070C0"/>
                                        </a:solidFill>
                                        <a:latin typeface="Cambria Math" panose="02040503050406030204" pitchFamily="18" charset="0"/>
                                        <a:cs typeface="Helvetica" panose="020B0604020202020204" pitchFamily="34" charset="0"/>
                                      </a:rPr>
                                    </m:ctrlPr>
                                  </m:sSubPr>
                                  <m:e>
                                    <m:r>
                                      <a:rPr lang="en-CA" sz="2400" b="1" i="1" smtClean="0">
                                        <a:solidFill>
                                          <a:srgbClr val="0070C0"/>
                                        </a:solidFill>
                                        <a:latin typeface="Cambria Math" panose="02040503050406030204" pitchFamily="18" charset="0"/>
                                        <a:cs typeface="Helvetica" panose="020B0604020202020204" pitchFamily="34" charset="0"/>
                                      </a:rPr>
                                      <m:t>𝒘</m:t>
                                    </m:r>
                                  </m:e>
                                  <m:sub>
                                    <m:r>
                                      <a:rPr lang="en-CA" sz="2400" b="1" i="1" smtClean="0">
                                        <a:solidFill>
                                          <a:srgbClr val="0070C0"/>
                                        </a:solidFill>
                                        <a:latin typeface="Cambria Math" panose="02040503050406030204" pitchFamily="18" charset="0"/>
                                        <a:cs typeface="Helvetica" panose="020B0604020202020204" pitchFamily="34" charset="0"/>
                                      </a:rPr>
                                      <m:t>𝑨𝑪</m:t>
                                    </m:r>
                                  </m:sub>
                                </m:sSub>
                              </m:e>
                              <m:e>
                                <m:sSub>
                                  <m:sSubPr>
                                    <m:ctrlPr>
                                      <a:rPr lang="en-CA" sz="2400" b="1" i="1" smtClean="0">
                                        <a:solidFill>
                                          <a:srgbClr val="0070C0"/>
                                        </a:solidFill>
                                        <a:latin typeface="Cambria Math" panose="02040503050406030204" pitchFamily="18" charset="0"/>
                                        <a:cs typeface="Helvetica" panose="020B0604020202020204" pitchFamily="34" charset="0"/>
                                      </a:rPr>
                                    </m:ctrlPr>
                                  </m:sSubPr>
                                  <m:e>
                                    <m:r>
                                      <a:rPr lang="en-CA" sz="2400" b="1" i="1" smtClean="0">
                                        <a:solidFill>
                                          <a:srgbClr val="0070C0"/>
                                        </a:solidFill>
                                        <a:latin typeface="Cambria Math" panose="02040503050406030204" pitchFamily="18" charset="0"/>
                                        <a:cs typeface="Helvetica" panose="020B0604020202020204" pitchFamily="34" charset="0"/>
                                      </a:rPr>
                                      <m:t>𝒘</m:t>
                                    </m:r>
                                  </m:e>
                                  <m:sub>
                                    <m:r>
                                      <a:rPr lang="en-CA" sz="2400" b="1" i="1" smtClean="0">
                                        <a:solidFill>
                                          <a:srgbClr val="0070C0"/>
                                        </a:solidFill>
                                        <a:latin typeface="Cambria Math" panose="02040503050406030204" pitchFamily="18" charset="0"/>
                                        <a:cs typeface="Helvetica" panose="020B0604020202020204" pitchFamily="34" charset="0"/>
                                      </a:rPr>
                                      <m:t>𝑨𝑫</m:t>
                                    </m:r>
                                  </m:sub>
                                </m:sSub>
                              </m:e>
                            </m:mr>
                            <m:mr>
                              <m:e>
                                <m:sSub>
                                  <m:sSubPr>
                                    <m:ctrlPr>
                                      <a:rPr lang="en-CA" sz="2400" b="1" i="1" smtClean="0">
                                        <a:solidFill>
                                          <a:srgbClr val="0070C0"/>
                                        </a:solidFill>
                                        <a:latin typeface="Cambria Math" panose="02040503050406030204" pitchFamily="18" charset="0"/>
                                        <a:cs typeface="Helvetica" panose="020B0604020202020204" pitchFamily="34" charset="0"/>
                                      </a:rPr>
                                    </m:ctrlPr>
                                  </m:sSubPr>
                                  <m:e>
                                    <m:r>
                                      <a:rPr lang="en-CA" sz="2400" b="1" i="1" smtClean="0">
                                        <a:solidFill>
                                          <a:srgbClr val="0070C0"/>
                                        </a:solidFill>
                                        <a:latin typeface="Cambria Math" panose="02040503050406030204" pitchFamily="18" charset="0"/>
                                        <a:cs typeface="Helvetica" panose="020B0604020202020204" pitchFamily="34" charset="0"/>
                                      </a:rPr>
                                      <m:t>𝒘</m:t>
                                    </m:r>
                                  </m:e>
                                  <m:sub>
                                    <m:r>
                                      <a:rPr lang="en-CA" sz="2400" b="1" i="1" smtClean="0">
                                        <a:solidFill>
                                          <a:srgbClr val="0070C0"/>
                                        </a:solidFill>
                                        <a:latin typeface="Cambria Math" panose="02040503050406030204" pitchFamily="18" charset="0"/>
                                        <a:cs typeface="Helvetica" panose="020B0604020202020204" pitchFamily="34" charset="0"/>
                                      </a:rPr>
                                      <m:t>𝑩𝑪</m:t>
                                    </m:r>
                                  </m:sub>
                                </m:sSub>
                              </m:e>
                              <m:e>
                                <m:sSub>
                                  <m:sSubPr>
                                    <m:ctrlPr>
                                      <a:rPr lang="en-CA" sz="2400" b="1" i="1" smtClean="0">
                                        <a:solidFill>
                                          <a:srgbClr val="0070C0"/>
                                        </a:solidFill>
                                        <a:latin typeface="Cambria Math" panose="02040503050406030204" pitchFamily="18" charset="0"/>
                                        <a:cs typeface="Helvetica" panose="020B0604020202020204" pitchFamily="34" charset="0"/>
                                      </a:rPr>
                                    </m:ctrlPr>
                                  </m:sSubPr>
                                  <m:e>
                                    <m:r>
                                      <a:rPr lang="en-CA" sz="2400" b="1" i="1" smtClean="0">
                                        <a:solidFill>
                                          <a:srgbClr val="0070C0"/>
                                        </a:solidFill>
                                        <a:latin typeface="Cambria Math" panose="02040503050406030204" pitchFamily="18" charset="0"/>
                                        <a:cs typeface="Helvetica" panose="020B0604020202020204" pitchFamily="34" charset="0"/>
                                      </a:rPr>
                                      <m:t>𝒘</m:t>
                                    </m:r>
                                  </m:e>
                                  <m:sub>
                                    <m:r>
                                      <a:rPr lang="en-CA" sz="2400" b="1" i="1" smtClean="0">
                                        <a:solidFill>
                                          <a:srgbClr val="0070C0"/>
                                        </a:solidFill>
                                        <a:latin typeface="Cambria Math" panose="02040503050406030204" pitchFamily="18" charset="0"/>
                                        <a:cs typeface="Helvetica" panose="020B0604020202020204" pitchFamily="34" charset="0"/>
                                      </a:rPr>
                                      <m:t>𝑩𝑫</m:t>
                                    </m:r>
                                  </m:sub>
                                </m:sSub>
                              </m:e>
                            </m:mr>
                          </m:m>
                        </m:e>
                      </m:d>
                    </m:oMath>
                  </m:oMathPara>
                </a14:m>
                <a:endParaRPr lang="fr-CA" sz="2400" dirty="0">
                  <a:ea typeface="Charter Roman" charset="0"/>
                  <a:cs typeface="Helvetica" panose="020B0604020202020204" pitchFamily="34"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363982" y="2180495"/>
                <a:ext cx="5308847" cy="4140767"/>
              </a:xfrm>
              <a:blipFill>
                <a:blip r:embed="rId6"/>
                <a:stretch>
                  <a:fillRect l="-18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20B2C887-2812-4372-BA53-82B001DBEF63}"/>
                  </a:ext>
                </a:extLst>
              </p:cNvPr>
              <p:cNvSpPr>
                <a:spLocks noGrp="1"/>
              </p:cNvSpPr>
              <p:nvPr>
                <p:ph sz="half" idx="4294967295"/>
                <p:custDataLst>
                  <p:tags r:id="rId3"/>
                </p:custDataLst>
              </p:nvPr>
            </p:nvSpPr>
            <p:spPr>
              <a:xfrm>
                <a:off x="4892108" y="2075210"/>
                <a:ext cx="7645400" cy="4351338"/>
              </a:xfrm>
            </p:spPr>
            <p:txBody>
              <a:bodyPr>
                <a:noAutofit/>
              </a:bodyPr>
              <a:lstStyle/>
              <a:p>
                <a:r>
                  <a:rPr lang="fr-CA" sz="2400" dirty="0"/>
                  <a:t>Unités cachées</a:t>
                </a:r>
                <a:r>
                  <a:rPr lang="fr-CA" sz="2400" dirty="0">
                    <a:ea typeface="Charter Roman" charset="0"/>
                    <a:cs typeface="Helvetica" panose="020B0604020202020204" pitchFamily="34" charset="0"/>
                  </a:rPr>
                  <a:t> : </a:t>
                </a:r>
                <a14:m>
                  <m:oMath xmlns:m="http://schemas.openxmlformats.org/officeDocument/2006/math">
                    <m:sSubSup>
                      <m:sSubSupPr>
                        <m:ctrlPr>
                          <a:rPr lang="en-US" sz="2400" i="1" dirty="0">
                            <a:latin typeface="Cambria Math" panose="02040503050406030204" pitchFamily="18" charset="0"/>
                            <a:cs typeface="Helvetica" panose="020B0604020202020204" pitchFamily="34" charset="0"/>
                          </a:rPr>
                        </m:ctrlPr>
                      </m:sSubSupPr>
                      <m:e>
                        <m:r>
                          <a:rPr lang="en-CA" sz="2400" b="1" i="1" dirty="0">
                            <a:latin typeface="Cambria Math" panose="02040503050406030204" pitchFamily="18" charset="0"/>
                            <a:cs typeface="Helvetica" panose="020B0604020202020204" pitchFamily="34" charset="0"/>
                          </a:rPr>
                          <m:t>𝒁</m:t>
                        </m:r>
                      </m:e>
                      <m:sub>
                        <m:r>
                          <a:rPr lang="en-US" sz="2400" i="1" dirty="0">
                            <a:latin typeface="Cambria Math" panose="02040503050406030204" pitchFamily="18" charset="0"/>
                            <a:ea typeface="Charter Roman" charset="0"/>
                            <a:cs typeface="Helvetica" panose="020B0604020202020204" pitchFamily="34" charset="0"/>
                          </a:rPr>
                          <m:t>(</m:t>
                        </m:r>
                        <m:r>
                          <a:rPr lang="en-CA" sz="2400" i="1" dirty="0">
                            <a:latin typeface="Cambria Math" panose="02040503050406030204" pitchFamily="18" charset="0"/>
                            <a:ea typeface="Charter Roman" charset="0"/>
                            <a:cs typeface="Helvetica" panose="020B0604020202020204" pitchFamily="34" charset="0"/>
                          </a:rPr>
                          <m:t>𝑛</m:t>
                        </m:r>
                        <m:r>
                          <a:rPr lang="en-US" sz="2400" i="1" dirty="0" err="1">
                            <a:latin typeface="Cambria Math" panose="02040503050406030204" pitchFamily="18" charset="0"/>
                            <a:ea typeface="Charter Roman" charset="0"/>
                            <a:cs typeface="Helvetica" panose="020B0604020202020204" pitchFamily="34" charset="0"/>
                          </a:rPr>
                          <m:t>×</m:t>
                        </m:r>
                        <m:r>
                          <a:rPr lang="en-US" sz="2400" i="1" dirty="0" err="1">
                            <a:latin typeface="Cambria Math" panose="02040503050406030204" pitchFamily="18" charset="0"/>
                            <a:ea typeface="Charter Roman" charset="0"/>
                            <a:cs typeface="Helvetica" panose="020B0604020202020204" pitchFamily="34" charset="0"/>
                          </a:rPr>
                          <m:t>𝑀</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i="1" dirty="0">
                            <a:latin typeface="Cambria Math" panose="02040503050406030204" pitchFamily="18" charset="0"/>
                            <a:cs typeface="Helvetica" panose="020B0604020202020204" pitchFamily="34" charset="0"/>
                          </a:rPr>
                          <m:t>(2)</m:t>
                        </m:r>
                      </m:sup>
                    </m:sSubSup>
                    <m:r>
                      <a:rPr lang="en-CA" sz="2400" b="0" i="1" dirty="0" smtClean="0">
                        <a:latin typeface="Cambria Math" panose="02040503050406030204" pitchFamily="18" charset="0"/>
                        <a:cs typeface="Helvetica" panose="020B0604020202020204" pitchFamily="34" charset="0"/>
                      </a:rPr>
                      <m:t>=</m:t>
                    </m:r>
                    <m:sSubSup>
                      <m:sSubSupPr>
                        <m:ctrlPr>
                          <a:rPr lang="en-US" sz="2400" i="1" dirty="0">
                            <a:latin typeface="Cambria Math" panose="02040503050406030204" pitchFamily="18" charset="0"/>
                            <a:cs typeface="Helvetica" panose="020B0604020202020204" pitchFamily="34" charset="0"/>
                          </a:rPr>
                        </m:ctrlPr>
                      </m:sSubSupPr>
                      <m:e>
                        <m:r>
                          <a:rPr lang="en-CA" sz="2400" b="1" i="1" dirty="0">
                            <a:latin typeface="Cambria Math" panose="02040503050406030204" pitchFamily="18" charset="0"/>
                            <a:cs typeface="Helvetica" panose="020B0604020202020204" pitchFamily="34" charset="0"/>
                          </a:rPr>
                          <m:t>𝒁</m:t>
                        </m:r>
                      </m:e>
                      <m:sub>
                        <m:r>
                          <a:rPr lang="en-US" sz="2400" i="1" dirty="0">
                            <a:latin typeface="Cambria Math" panose="02040503050406030204" pitchFamily="18" charset="0"/>
                            <a:ea typeface="Charter Roman" charset="0"/>
                            <a:cs typeface="Helvetica" panose="020B0604020202020204" pitchFamily="34" charset="0"/>
                          </a:rPr>
                          <m:t>(</m:t>
                        </m:r>
                        <m:r>
                          <a:rPr lang="en-CA" sz="2400" i="1" dirty="0">
                            <a:latin typeface="Cambria Math" panose="02040503050406030204" pitchFamily="18" charset="0"/>
                            <a:ea typeface="Charter Roman" charset="0"/>
                            <a:cs typeface="Helvetica" panose="020B0604020202020204" pitchFamily="34" charset="0"/>
                          </a:rPr>
                          <m:t>𝑛</m:t>
                        </m:r>
                        <m:r>
                          <a:rPr lang="en-US" sz="2400" i="1" dirty="0" err="1">
                            <a:latin typeface="Cambria Math" panose="02040503050406030204" pitchFamily="18" charset="0"/>
                            <a:ea typeface="Charter Roman" charset="0"/>
                            <a:cs typeface="Helvetica" panose="020B0604020202020204" pitchFamily="34" charset="0"/>
                          </a:rPr>
                          <m:t>×</m:t>
                        </m:r>
                        <m:r>
                          <a:rPr lang="en-CA" sz="2400" b="0" i="1" dirty="0" smtClean="0">
                            <a:latin typeface="Cambria Math" panose="02040503050406030204" pitchFamily="18" charset="0"/>
                            <a:ea typeface="Charter Roman" charset="0"/>
                            <a:cs typeface="Helvetica" panose="020B0604020202020204" pitchFamily="34" charset="0"/>
                          </a:rPr>
                          <m:t>2</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i="1" dirty="0">
                            <a:latin typeface="Cambria Math" panose="02040503050406030204" pitchFamily="18" charset="0"/>
                            <a:cs typeface="Helvetica" panose="020B0604020202020204" pitchFamily="34" charset="0"/>
                          </a:rPr>
                          <m:t>(2)</m:t>
                        </m:r>
                      </m:sup>
                    </m:sSubSup>
                  </m:oMath>
                </a14:m>
                <a:endParaRPr lang="fr-CA" sz="2400" dirty="0">
                  <a:ea typeface="Charter Roman" charset="0"/>
                  <a:cs typeface="Helvetica"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lang="en-CA" sz="2400" b="1" i="1" smtClean="0">
                              <a:solidFill>
                                <a:srgbClr val="FF0000"/>
                              </a:solidFill>
                              <a:latin typeface="Cambria Math" panose="02040503050406030204" pitchFamily="18" charset="0"/>
                              <a:cs typeface="Helvetica" panose="020B0604020202020204" pitchFamily="34" charset="0"/>
                            </a:rPr>
                          </m:ctrlPr>
                        </m:sSupPr>
                        <m:e>
                          <m:r>
                            <a:rPr lang="en-CA" sz="2400" b="1" i="1" smtClean="0">
                              <a:solidFill>
                                <a:srgbClr val="FF0000"/>
                              </a:solidFill>
                              <a:latin typeface="Cambria Math" panose="02040503050406030204" pitchFamily="18" charset="0"/>
                              <a:cs typeface="Helvetica" panose="020B0604020202020204" pitchFamily="34" charset="0"/>
                            </a:rPr>
                            <m:t>𝒁</m:t>
                          </m:r>
                        </m:e>
                        <m:sup>
                          <m:r>
                            <a:rPr lang="en-CA" sz="2400" b="1" i="1" smtClean="0">
                              <a:solidFill>
                                <a:srgbClr val="FF0000"/>
                              </a:solidFill>
                              <a:latin typeface="Cambria Math" panose="02040503050406030204" pitchFamily="18" charset="0"/>
                              <a:cs typeface="Helvetica" panose="020B0604020202020204" pitchFamily="34" charset="0"/>
                            </a:rPr>
                            <m:t>(</m:t>
                          </m:r>
                          <m:r>
                            <a:rPr lang="en-CA" sz="2400" b="1" i="1" smtClean="0">
                              <a:solidFill>
                                <a:srgbClr val="FF0000"/>
                              </a:solidFill>
                              <a:latin typeface="Cambria Math" panose="02040503050406030204" pitchFamily="18" charset="0"/>
                              <a:cs typeface="Helvetica" panose="020B0604020202020204" pitchFamily="34" charset="0"/>
                            </a:rPr>
                            <m:t>𝟐</m:t>
                          </m:r>
                          <m:r>
                            <a:rPr lang="en-CA" sz="2400" b="1" i="1" smtClean="0">
                              <a:solidFill>
                                <a:srgbClr val="FF0000"/>
                              </a:solidFill>
                              <a:latin typeface="Cambria Math" panose="02040503050406030204" pitchFamily="18" charset="0"/>
                              <a:cs typeface="Helvetica" panose="020B0604020202020204" pitchFamily="34" charset="0"/>
                            </a:rPr>
                            <m:t>)</m:t>
                          </m:r>
                        </m:sup>
                      </m:sSup>
                      <m:r>
                        <a:rPr lang="en-CA" sz="2400" b="0" i="1">
                          <a:latin typeface="Cambria Math" panose="02040503050406030204" pitchFamily="18" charset="0"/>
                          <a:ea typeface="Charter Roman" charset="0"/>
                          <a:cs typeface="Helvetica" panose="020B0604020202020204" pitchFamily="34" charset="0"/>
                        </a:rPr>
                        <m:t>=</m:t>
                      </m:r>
                      <m:d>
                        <m:dPr>
                          <m:begChr m:val="["/>
                          <m:endChr m:val="]"/>
                          <m:ctrlPr>
                            <a:rPr lang="en-CA" sz="2400" i="1">
                              <a:latin typeface="Cambria Math" panose="02040503050406030204" pitchFamily="18" charset="0"/>
                              <a:cs typeface="Helvetica" panose="020B0604020202020204" pitchFamily="34" charset="0"/>
                            </a:rPr>
                          </m:ctrlPr>
                        </m:dPr>
                        <m:e>
                          <m:m>
                            <m:mPr>
                              <m:mcs>
                                <m:mc>
                                  <m:mcPr>
                                    <m:count m:val="2"/>
                                    <m:mcJc m:val="center"/>
                                  </m:mcPr>
                                </m:mc>
                              </m:mcs>
                              <m:ctrlPr>
                                <a:rPr lang="en-CA" sz="2400" b="1" i="1" smtClean="0">
                                  <a:solidFill>
                                    <a:srgbClr val="FF0000"/>
                                  </a:solidFill>
                                  <a:latin typeface="Cambria Math" panose="02040503050406030204" pitchFamily="18" charset="0"/>
                                  <a:cs typeface="Helvetica" panose="020B0604020202020204" pitchFamily="34" charset="0"/>
                                </a:rPr>
                              </m:ctrlPr>
                            </m:mPr>
                            <m:mr>
                              <m:e>
                                <m:sSub>
                                  <m:sSubPr>
                                    <m:ctrlPr>
                                      <a:rPr lang="en-CA" sz="2400" b="1" i="1">
                                        <a:solidFill>
                                          <a:srgbClr val="FF0000"/>
                                        </a:solidFill>
                                        <a:latin typeface="Cambria Math" panose="02040503050406030204" pitchFamily="18" charset="0"/>
                                        <a:cs typeface="Helvetica" panose="020B0604020202020204" pitchFamily="34" charset="0"/>
                                      </a:rPr>
                                    </m:ctrlPr>
                                  </m:sSubPr>
                                  <m:e>
                                    <m:r>
                                      <a:rPr lang="en-CA" sz="2400" b="1" i="1" smtClean="0">
                                        <a:solidFill>
                                          <a:srgbClr val="FF0000"/>
                                        </a:solidFill>
                                        <a:latin typeface="Cambria Math" panose="02040503050406030204" pitchFamily="18" charset="0"/>
                                        <a:cs typeface="Helvetica" panose="020B0604020202020204" pitchFamily="34" charset="0"/>
                                      </a:rPr>
                                      <m:t>𝒛</m:t>
                                    </m:r>
                                  </m:e>
                                  <m:sub>
                                    <m:r>
                                      <a:rPr lang="en-CA" sz="2400" b="1" i="1" smtClean="0">
                                        <a:solidFill>
                                          <a:srgbClr val="FF0000"/>
                                        </a:solidFill>
                                        <a:latin typeface="Cambria Math" panose="02040503050406030204" pitchFamily="18" charset="0"/>
                                        <a:cs typeface="Helvetica" panose="020B0604020202020204" pitchFamily="34" charset="0"/>
                                      </a:rPr>
                                      <m:t>𝑪</m:t>
                                    </m:r>
                                    <m:r>
                                      <a:rPr lang="en-CA" sz="2400" b="0" i="1" smtClean="0">
                                        <a:solidFill>
                                          <a:srgbClr val="FF0000"/>
                                        </a:solidFill>
                                        <a:latin typeface="Cambria Math" panose="02040503050406030204" pitchFamily="18" charset="0"/>
                                        <a:cs typeface="Helvetica" panose="020B0604020202020204" pitchFamily="34" charset="0"/>
                                      </a:rPr>
                                      <m:t>,</m:t>
                                    </m:r>
                                    <m:r>
                                      <a:rPr lang="en-CA" sz="2400" b="0" i="1">
                                        <a:solidFill>
                                          <a:srgbClr val="FF0000"/>
                                        </a:solidFill>
                                        <a:latin typeface="Cambria Math" panose="02040503050406030204" pitchFamily="18" charset="0"/>
                                        <a:cs typeface="Helvetica" panose="020B0604020202020204" pitchFamily="34" charset="0"/>
                                      </a:rPr>
                                      <m:t>1</m:t>
                                    </m:r>
                                  </m:sub>
                                </m:sSub>
                              </m:e>
                              <m:e>
                                <m:sSub>
                                  <m:sSubPr>
                                    <m:ctrlPr>
                                      <a:rPr lang="en-CA" sz="2400" b="1" i="1">
                                        <a:solidFill>
                                          <a:srgbClr val="FF0000"/>
                                        </a:solidFill>
                                        <a:latin typeface="Cambria Math" panose="02040503050406030204" pitchFamily="18" charset="0"/>
                                        <a:cs typeface="Helvetica" panose="020B0604020202020204" pitchFamily="34" charset="0"/>
                                      </a:rPr>
                                    </m:ctrlPr>
                                  </m:sSubPr>
                                  <m:e>
                                    <m:r>
                                      <a:rPr lang="en-CA" sz="2400" b="1" i="1" smtClean="0">
                                        <a:solidFill>
                                          <a:srgbClr val="FF0000"/>
                                        </a:solidFill>
                                        <a:latin typeface="Cambria Math" panose="02040503050406030204" pitchFamily="18" charset="0"/>
                                        <a:cs typeface="Helvetica" panose="020B0604020202020204" pitchFamily="34" charset="0"/>
                                      </a:rPr>
                                      <m:t>𝒛</m:t>
                                    </m:r>
                                  </m:e>
                                  <m:sub>
                                    <m:r>
                                      <a:rPr lang="en-CA" sz="2400" b="1" i="1" smtClean="0">
                                        <a:solidFill>
                                          <a:srgbClr val="FF0000"/>
                                        </a:solidFill>
                                        <a:latin typeface="Cambria Math" panose="02040503050406030204" pitchFamily="18" charset="0"/>
                                        <a:cs typeface="Helvetica" panose="020B0604020202020204" pitchFamily="34" charset="0"/>
                                      </a:rPr>
                                      <m:t>𝑫</m:t>
                                    </m:r>
                                    <m:r>
                                      <a:rPr lang="en-CA" sz="2400" b="0" i="1" smtClean="0">
                                        <a:solidFill>
                                          <a:srgbClr val="FF0000"/>
                                        </a:solidFill>
                                        <a:latin typeface="Cambria Math" panose="02040503050406030204" pitchFamily="18" charset="0"/>
                                        <a:cs typeface="Helvetica" panose="020B0604020202020204" pitchFamily="34" charset="0"/>
                                      </a:rPr>
                                      <m:t>,</m:t>
                                    </m:r>
                                    <m:r>
                                      <a:rPr lang="en-CA" sz="2400" b="0" i="1">
                                        <a:solidFill>
                                          <a:srgbClr val="FF0000"/>
                                        </a:solidFill>
                                        <a:latin typeface="Cambria Math" panose="02040503050406030204" pitchFamily="18" charset="0"/>
                                        <a:cs typeface="Helvetica" panose="020B0604020202020204" pitchFamily="34" charset="0"/>
                                      </a:rPr>
                                      <m:t>1</m:t>
                                    </m:r>
                                  </m:sub>
                                </m:sSub>
                              </m:e>
                            </m:mr>
                            <m:mr>
                              <m:e>
                                <m:r>
                                  <a:rPr lang="en-CA" sz="2400" b="0" i="1">
                                    <a:solidFill>
                                      <a:srgbClr val="FF0000"/>
                                    </a:solidFill>
                                    <a:latin typeface="Cambria Math" panose="02040503050406030204" pitchFamily="18" charset="0"/>
                                    <a:ea typeface="Cambria Math" panose="02040503050406030204" pitchFamily="18" charset="0"/>
                                    <a:cs typeface="Helvetica" panose="020B0604020202020204" pitchFamily="34" charset="0"/>
                                  </a:rPr>
                                  <m:t>⋮</m:t>
                                </m:r>
                              </m:e>
                              <m:e>
                                <m:r>
                                  <a:rPr lang="en-CA" sz="2400" b="0" i="1">
                                    <a:solidFill>
                                      <a:srgbClr val="FF0000"/>
                                    </a:solidFill>
                                    <a:latin typeface="Cambria Math" panose="02040503050406030204" pitchFamily="18" charset="0"/>
                                    <a:ea typeface="Cambria Math" panose="02040503050406030204" pitchFamily="18" charset="0"/>
                                    <a:cs typeface="Helvetica" panose="020B0604020202020204" pitchFamily="34" charset="0"/>
                                  </a:rPr>
                                  <m:t>⋮</m:t>
                                </m:r>
                              </m:e>
                            </m:mr>
                            <m:mr>
                              <m:e>
                                <m:sSub>
                                  <m:sSubPr>
                                    <m:ctrlPr>
                                      <a:rPr lang="en-CA" sz="2400" b="1" i="1">
                                        <a:solidFill>
                                          <a:srgbClr val="FF0000"/>
                                        </a:solidFill>
                                        <a:latin typeface="Cambria Math" panose="02040503050406030204" pitchFamily="18" charset="0"/>
                                        <a:cs typeface="Helvetica" panose="020B0604020202020204" pitchFamily="34" charset="0"/>
                                      </a:rPr>
                                    </m:ctrlPr>
                                  </m:sSubPr>
                                  <m:e>
                                    <m:r>
                                      <a:rPr lang="en-CA" sz="2400" b="1" i="1" smtClean="0">
                                        <a:solidFill>
                                          <a:srgbClr val="FF0000"/>
                                        </a:solidFill>
                                        <a:latin typeface="Cambria Math" panose="02040503050406030204" pitchFamily="18" charset="0"/>
                                        <a:cs typeface="Helvetica" panose="020B0604020202020204" pitchFamily="34" charset="0"/>
                                      </a:rPr>
                                      <m:t>𝒛</m:t>
                                    </m:r>
                                  </m:e>
                                  <m:sub>
                                    <m:r>
                                      <a:rPr lang="en-CA" sz="2400" b="1" i="1" smtClean="0">
                                        <a:solidFill>
                                          <a:srgbClr val="FF0000"/>
                                        </a:solidFill>
                                        <a:latin typeface="Cambria Math" panose="02040503050406030204" pitchFamily="18" charset="0"/>
                                        <a:cs typeface="Helvetica" panose="020B0604020202020204" pitchFamily="34" charset="0"/>
                                      </a:rPr>
                                      <m:t>𝑪</m:t>
                                    </m:r>
                                    <m:r>
                                      <a:rPr lang="en-CA" sz="2400" b="0" i="1" smtClean="0">
                                        <a:solidFill>
                                          <a:srgbClr val="FF0000"/>
                                        </a:solidFill>
                                        <a:latin typeface="Cambria Math" panose="02040503050406030204" pitchFamily="18" charset="0"/>
                                        <a:cs typeface="Helvetica" panose="020B0604020202020204" pitchFamily="34" charset="0"/>
                                      </a:rPr>
                                      <m:t>,</m:t>
                                    </m:r>
                                    <m:r>
                                      <a:rPr lang="en-CA" sz="2400" b="0" i="1">
                                        <a:solidFill>
                                          <a:srgbClr val="FF0000"/>
                                        </a:solidFill>
                                        <a:latin typeface="Cambria Math" panose="02040503050406030204" pitchFamily="18" charset="0"/>
                                        <a:cs typeface="Helvetica" panose="020B0604020202020204" pitchFamily="34" charset="0"/>
                                      </a:rPr>
                                      <m:t>𝑛</m:t>
                                    </m:r>
                                  </m:sub>
                                </m:sSub>
                              </m:e>
                              <m:e>
                                <m:sSub>
                                  <m:sSubPr>
                                    <m:ctrlPr>
                                      <a:rPr lang="en-CA" sz="2400" b="1" i="1">
                                        <a:solidFill>
                                          <a:srgbClr val="FF0000"/>
                                        </a:solidFill>
                                        <a:latin typeface="Cambria Math" panose="02040503050406030204" pitchFamily="18" charset="0"/>
                                        <a:cs typeface="Helvetica" panose="020B0604020202020204" pitchFamily="34" charset="0"/>
                                      </a:rPr>
                                    </m:ctrlPr>
                                  </m:sSubPr>
                                  <m:e>
                                    <m:r>
                                      <a:rPr lang="en-CA" sz="2400" b="1" i="1" smtClean="0">
                                        <a:solidFill>
                                          <a:srgbClr val="FF0000"/>
                                        </a:solidFill>
                                        <a:latin typeface="Cambria Math" panose="02040503050406030204" pitchFamily="18" charset="0"/>
                                        <a:cs typeface="Helvetica" panose="020B0604020202020204" pitchFamily="34" charset="0"/>
                                      </a:rPr>
                                      <m:t>𝒛</m:t>
                                    </m:r>
                                  </m:e>
                                  <m:sub>
                                    <m:r>
                                      <a:rPr lang="en-CA" sz="2400" b="1" i="1" smtClean="0">
                                        <a:solidFill>
                                          <a:srgbClr val="FF0000"/>
                                        </a:solidFill>
                                        <a:latin typeface="Cambria Math" panose="02040503050406030204" pitchFamily="18" charset="0"/>
                                        <a:cs typeface="Helvetica" panose="020B0604020202020204" pitchFamily="34" charset="0"/>
                                      </a:rPr>
                                      <m:t>𝑫</m:t>
                                    </m:r>
                                    <m:r>
                                      <a:rPr lang="en-CA" sz="2400" b="0" i="1" smtClean="0">
                                        <a:solidFill>
                                          <a:srgbClr val="FF0000"/>
                                        </a:solidFill>
                                        <a:latin typeface="Cambria Math" panose="02040503050406030204" pitchFamily="18" charset="0"/>
                                        <a:cs typeface="Helvetica" panose="020B0604020202020204" pitchFamily="34" charset="0"/>
                                      </a:rPr>
                                      <m:t>,</m:t>
                                    </m:r>
                                    <m:r>
                                      <a:rPr lang="en-CA" sz="2400" b="0" i="1">
                                        <a:solidFill>
                                          <a:srgbClr val="FF0000"/>
                                        </a:solidFill>
                                        <a:latin typeface="Cambria Math" panose="02040503050406030204" pitchFamily="18" charset="0"/>
                                        <a:cs typeface="Helvetica" panose="020B0604020202020204" pitchFamily="34" charset="0"/>
                                      </a:rPr>
                                      <m:t>𝑛</m:t>
                                    </m:r>
                                  </m:sub>
                                </m:sSub>
                              </m:e>
                            </m:mr>
                          </m:m>
                        </m:e>
                      </m:d>
                      <m:r>
                        <a:rPr lang="en-CA" sz="2400" b="0" i="1" smtClean="0">
                          <a:latin typeface="Cambria Math" panose="02040503050406030204" pitchFamily="18" charset="0"/>
                          <a:cs typeface="Helvetica" panose="020B0604020202020204" pitchFamily="34" charset="0"/>
                        </a:rPr>
                        <m:t>=</m:t>
                      </m:r>
                      <m:r>
                        <a:rPr lang="en-CA" sz="2400" b="1" i="1" smtClean="0">
                          <a:solidFill>
                            <a:srgbClr val="00B050"/>
                          </a:solidFill>
                          <a:latin typeface="Cambria Math" panose="02040503050406030204" pitchFamily="18" charset="0"/>
                          <a:cs typeface="Helvetica" panose="020B0604020202020204" pitchFamily="34" charset="0"/>
                        </a:rPr>
                        <m:t>𝑿</m:t>
                      </m:r>
                      <m:sSup>
                        <m:sSupPr>
                          <m:ctrlPr>
                            <a:rPr lang="en-CA" sz="2400" b="0" i="1" smtClean="0">
                              <a:solidFill>
                                <a:srgbClr val="0070C0"/>
                              </a:solidFill>
                              <a:latin typeface="Cambria Math" panose="02040503050406030204" pitchFamily="18" charset="0"/>
                              <a:cs typeface="Helvetica" panose="020B0604020202020204" pitchFamily="34" charset="0"/>
                            </a:rPr>
                          </m:ctrlPr>
                        </m:sSupPr>
                        <m:e>
                          <m:r>
                            <a:rPr lang="en-CA" sz="2400" b="1" i="1" smtClean="0">
                              <a:solidFill>
                                <a:srgbClr val="0070C0"/>
                              </a:solidFill>
                              <a:latin typeface="Cambria Math" panose="02040503050406030204" pitchFamily="18" charset="0"/>
                              <a:cs typeface="Helvetica" panose="020B0604020202020204" pitchFamily="34" charset="0"/>
                            </a:rPr>
                            <m:t>𝑾</m:t>
                          </m:r>
                        </m:e>
                        <m:sup>
                          <m:r>
                            <a:rPr lang="en-CA" sz="2400" b="0" i="1" smtClean="0">
                              <a:solidFill>
                                <a:srgbClr val="0070C0"/>
                              </a:solidFill>
                              <a:latin typeface="Cambria Math" panose="02040503050406030204" pitchFamily="18" charset="0"/>
                              <a:cs typeface="Helvetica" panose="020B0604020202020204" pitchFamily="34" charset="0"/>
                            </a:rPr>
                            <m:t>(1)</m:t>
                          </m:r>
                        </m:sup>
                      </m:sSup>
                    </m:oMath>
                  </m:oMathPara>
                </a14:m>
                <a:endParaRPr lang="fr-CA" sz="2400" dirty="0">
                  <a:ea typeface="Charter Roman" charset="0"/>
                  <a:cs typeface="Helvetica" panose="020B0604020202020204" pitchFamily="34" charset="0"/>
                </a:endParaRPr>
              </a:p>
              <a:p>
                <a:endParaRPr lang="en-CA" sz="1000" dirty="0"/>
              </a:p>
              <a:p>
                <a:r>
                  <a:rPr lang="fr-CA" sz="2400" dirty="0"/>
                  <a:t>Fonction d’activation : </a:t>
                </a:r>
                <a14:m>
                  <m:oMath xmlns:m="http://schemas.openxmlformats.org/officeDocument/2006/math">
                    <m:sSubSup>
                      <m:sSubSupPr>
                        <m:ctrlPr>
                          <a:rPr lang="en-US" sz="2400" i="1" dirty="0">
                            <a:latin typeface="Cambria Math" panose="02040503050406030204" pitchFamily="18" charset="0"/>
                            <a:cs typeface="Helvetica" panose="020B0604020202020204" pitchFamily="34" charset="0"/>
                          </a:rPr>
                        </m:ctrlPr>
                      </m:sSubSupPr>
                      <m:e>
                        <m:r>
                          <a:rPr lang="en-CA" sz="2400" b="1" i="1" dirty="0" smtClean="0">
                            <a:latin typeface="Cambria Math" panose="02040503050406030204" pitchFamily="18" charset="0"/>
                            <a:cs typeface="Helvetica" panose="020B0604020202020204" pitchFamily="34" charset="0"/>
                          </a:rPr>
                          <m:t>𝒂</m:t>
                        </m:r>
                      </m:e>
                      <m:sub>
                        <m:r>
                          <a:rPr lang="en-US" sz="2400" i="1" dirty="0">
                            <a:latin typeface="Cambria Math" panose="02040503050406030204" pitchFamily="18" charset="0"/>
                            <a:ea typeface="Charter Roman" charset="0"/>
                            <a:cs typeface="Helvetica" panose="020B0604020202020204" pitchFamily="34" charset="0"/>
                          </a:rPr>
                          <m:t>(</m:t>
                        </m:r>
                        <m:r>
                          <a:rPr lang="en-CA" sz="2400" i="1" dirty="0">
                            <a:latin typeface="Cambria Math" panose="02040503050406030204" pitchFamily="18" charset="0"/>
                            <a:ea typeface="Charter Roman" charset="0"/>
                            <a:cs typeface="Helvetica" panose="020B0604020202020204" pitchFamily="34" charset="0"/>
                          </a:rPr>
                          <m:t>𝑛</m:t>
                        </m:r>
                        <m:r>
                          <a:rPr lang="en-US" sz="2400" i="1" dirty="0" err="1">
                            <a:latin typeface="Cambria Math" panose="02040503050406030204" pitchFamily="18" charset="0"/>
                            <a:ea typeface="Charter Roman" charset="0"/>
                            <a:cs typeface="Helvetica" panose="020B0604020202020204" pitchFamily="34" charset="0"/>
                          </a:rPr>
                          <m:t>×</m:t>
                        </m:r>
                        <m:r>
                          <a:rPr lang="en-US" sz="2400" i="1" dirty="0" err="1">
                            <a:latin typeface="Cambria Math" panose="02040503050406030204" pitchFamily="18" charset="0"/>
                            <a:ea typeface="Charter Roman" charset="0"/>
                            <a:cs typeface="Helvetica" panose="020B0604020202020204" pitchFamily="34" charset="0"/>
                          </a:rPr>
                          <m:t>𝑀</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i="1" dirty="0">
                            <a:latin typeface="Cambria Math" panose="02040503050406030204" pitchFamily="18" charset="0"/>
                            <a:cs typeface="Helvetica" panose="020B0604020202020204" pitchFamily="34" charset="0"/>
                          </a:rPr>
                          <m:t>(2)</m:t>
                        </m:r>
                      </m:sup>
                    </m:sSubSup>
                    <m:r>
                      <a:rPr lang="en-CA" sz="2400" b="0" i="1" dirty="0" smtClean="0">
                        <a:latin typeface="Cambria Math" panose="02040503050406030204" pitchFamily="18" charset="0"/>
                        <a:cs typeface="Helvetica" panose="020B0604020202020204" pitchFamily="34" charset="0"/>
                      </a:rPr>
                      <m:t>=</m:t>
                    </m:r>
                    <m:sSubSup>
                      <m:sSubSupPr>
                        <m:ctrlPr>
                          <a:rPr lang="en-US" sz="2400" i="1" dirty="0">
                            <a:latin typeface="Cambria Math" panose="02040503050406030204" pitchFamily="18" charset="0"/>
                            <a:cs typeface="Helvetica" panose="020B0604020202020204" pitchFamily="34" charset="0"/>
                          </a:rPr>
                        </m:ctrlPr>
                      </m:sSubSupPr>
                      <m:e>
                        <m:r>
                          <a:rPr lang="en-CA" sz="2400" b="1" i="1" dirty="0">
                            <a:latin typeface="Cambria Math" panose="02040503050406030204" pitchFamily="18" charset="0"/>
                            <a:cs typeface="Helvetica" panose="020B0604020202020204" pitchFamily="34" charset="0"/>
                          </a:rPr>
                          <m:t>𝒂</m:t>
                        </m:r>
                      </m:e>
                      <m:sub>
                        <m:r>
                          <a:rPr lang="en-US" sz="2400" i="1" dirty="0">
                            <a:latin typeface="Cambria Math" panose="02040503050406030204" pitchFamily="18" charset="0"/>
                            <a:ea typeface="Charter Roman" charset="0"/>
                            <a:cs typeface="Helvetica" panose="020B0604020202020204" pitchFamily="34" charset="0"/>
                          </a:rPr>
                          <m:t>(</m:t>
                        </m:r>
                        <m:r>
                          <a:rPr lang="en-CA" sz="2400" i="1" dirty="0">
                            <a:latin typeface="Cambria Math" panose="02040503050406030204" pitchFamily="18" charset="0"/>
                            <a:ea typeface="Charter Roman" charset="0"/>
                            <a:cs typeface="Helvetica" panose="020B0604020202020204" pitchFamily="34" charset="0"/>
                          </a:rPr>
                          <m:t>𝑛</m:t>
                        </m:r>
                        <m:r>
                          <a:rPr lang="en-US" sz="2400" i="1" dirty="0" err="1">
                            <a:latin typeface="Cambria Math" panose="02040503050406030204" pitchFamily="18" charset="0"/>
                            <a:ea typeface="Charter Roman" charset="0"/>
                            <a:cs typeface="Helvetica" panose="020B0604020202020204" pitchFamily="34" charset="0"/>
                          </a:rPr>
                          <m:t>×</m:t>
                        </m:r>
                        <m:r>
                          <a:rPr lang="en-CA" sz="2400" b="0" i="1" dirty="0" smtClean="0">
                            <a:latin typeface="Cambria Math" panose="02040503050406030204" pitchFamily="18" charset="0"/>
                            <a:ea typeface="Charter Roman" charset="0"/>
                            <a:cs typeface="Helvetica" panose="020B0604020202020204" pitchFamily="34" charset="0"/>
                          </a:rPr>
                          <m:t>2</m:t>
                        </m:r>
                        <m:r>
                          <a:rPr lang="en-US" sz="2400" i="1" dirty="0">
                            <a:latin typeface="Cambria Math" panose="02040503050406030204" pitchFamily="18" charset="0"/>
                            <a:ea typeface="Charter Roman" charset="0"/>
                            <a:cs typeface="Helvetica" panose="020B0604020202020204" pitchFamily="34" charset="0"/>
                          </a:rPr>
                          <m:t>)</m:t>
                        </m:r>
                        <m:r>
                          <m:rPr>
                            <m:nor/>
                          </m:rPr>
                          <a:rPr lang="en-US" sz="2400" dirty="0">
                            <a:ea typeface="Charter Roman" charset="0"/>
                            <a:cs typeface="Helvetica" panose="020B0604020202020204" pitchFamily="34" charset="0"/>
                          </a:rPr>
                          <m:t> </m:t>
                        </m:r>
                      </m:sub>
                      <m:sup>
                        <m:r>
                          <a:rPr lang="en-CA" sz="2400" i="1" dirty="0">
                            <a:latin typeface="Cambria Math" panose="02040503050406030204" pitchFamily="18" charset="0"/>
                            <a:cs typeface="Helvetica" panose="020B0604020202020204" pitchFamily="34" charset="0"/>
                          </a:rPr>
                          <m:t>(2)</m:t>
                        </m:r>
                      </m:sup>
                    </m:sSubSup>
                  </m:oMath>
                </a14:m>
                <a:endParaRPr lang="fr-CA" sz="2400" dirty="0"/>
              </a:p>
              <a:p>
                <a:pPr/>
                <a14:m>
                  <m:oMathPara xmlns:m="http://schemas.openxmlformats.org/officeDocument/2006/math">
                    <m:oMathParaPr>
                      <m:jc m:val="centerGroup"/>
                    </m:oMathParaPr>
                    <m:oMath xmlns:m="http://schemas.openxmlformats.org/officeDocument/2006/math">
                      <m:sSup>
                        <m:sSupPr>
                          <m:ctrlPr>
                            <a:rPr lang="en-CA" sz="2400" i="1" smtClean="0">
                              <a:solidFill>
                                <a:srgbClr val="FFC000"/>
                              </a:solidFill>
                              <a:latin typeface="Cambria Math" panose="02040503050406030204" pitchFamily="18" charset="0"/>
                              <a:cs typeface="Helvetica" panose="020B0604020202020204" pitchFamily="34" charset="0"/>
                            </a:rPr>
                          </m:ctrlPr>
                        </m:sSupPr>
                        <m:e>
                          <m:r>
                            <a:rPr lang="en-CA" sz="2400" b="1" i="1" smtClean="0">
                              <a:solidFill>
                                <a:srgbClr val="FFC000"/>
                              </a:solidFill>
                              <a:latin typeface="Cambria Math" panose="02040503050406030204" pitchFamily="18" charset="0"/>
                              <a:cs typeface="Helvetica" panose="020B0604020202020204" pitchFamily="34" charset="0"/>
                            </a:rPr>
                            <m:t>𝒂</m:t>
                          </m:r>
                        </m:e>
                        <m:sup>
                          <m:r>
                            <a:rPr lang="en-CA" sz="2400" b="0" i="1" smtClean="0">
                              <a:solidFill>
                                <a:srgbClr val="FFC000"/>
                              </a:solidFill>
                              <a:latin typeface="Cambria Math" panose="02040503050406030204" pitchFamily="18" charset="0"/>
                              <a:cs typeface="Helvetica" panose="020B0604020202020204" pitchFamily="34" charset="0"/>
                            </a:rPr>
                            <m:t>(2)</m:t>
                          </m:r>
                        </m:sup>
                      </m:sSup>
                      <m:r>
                        <a:rPr lang="en-CA" sz="2400" b="0" i="1">
                          <a:latin typeface="Cambria Math" panose="02040503050406030204" pitchFamily="18" charset="0"/>
                          <a:ea typeface="Charter Roman" charset="0"/>
                          <a:cs typeface="Helvetica" panose="020B0604020202020204" pitchFamily="34" charset="0"/>
                        </a:rPr>
                        <m:t>=</m:t>
                      </m:r>
                      <m:d>
                        <m:dPr>
                          <m:begChr m:val="["/>
                          <m:endChr m:val="]"/>
                          <m:ctrlPr>
                            <a:rPr lang="en-CA" sz="2400" i="1">
                              <a:latin typeface="Cambria Math" panose="02040503050406030204" pitchFamily="18" charset="0"/>
                              <a:cs typeface="Helvetica" panose="020B0604020202020204" pitchFamily="34" charset="0"/>
                            </a:rPr>
                          </m:ctrlPr>
                        </m:dPr>
                        <m:e>
                          <m:m>
                            <m:mPr>
                              <m:mcs>
                                <m:mc>
                                  <m:mcPr>
                                    <m:count m:val="2"/>
                                    <m:mcJc m:val="center"/>
                                  </m:mcPr>
                                </m:mc>
                              </m:mcs>
                              <m:ctrlPr>
                                <a:rPr lang="en-CA" sz="2400" i="1" smtClean="0">
                                  <a:solidFill>
                                    <a:srgbClr val="FFC000"/>
                                  </a:solidFill>
                                  <a:latin typeface="Cambria Math" panose="02040503050406030204" pitchFamily="18" charset="0"/>
                                  <a:cs typeface="Helvetica" panose="020B0604020202020204" pitchFamily="34" charset="0"/>
                                </a:rPr>
                              </m:ctrlPr>
                            </m:mPr>
                            <m:mr>
                              <m:e>
                                <m:f>
                                  <m:fPr>
                                    <m:type m:val="lin"/>
                                    <m:ctrlPr>
                                      <a:rPr lang="en-CA" sz="2400" i="1">
                                        <a:solidFill>
                                          <a:srgbClr val="FFC000"/>
                                        </a:solidFill>
                                        <a:latin typeface="Cambria Math" panose="02040503050406030204" pitchFamily="18" charset="0"/>
                                        <a:cs typeface="Helvetica" panose="020B0604020202020204" pitchFamily="34" charset="0"/>
                                      </a:rPr>
                                    </m:ctrlPr>
                                  </m:fPr>
                                  <m:num>
                                    <m:r>
                                      <a:rPr lang="en-CA" sz="2400" b="0" i="1">
                                        <a:solidFill>
                                          <a:srgbClr val="FFC000"/>
                                        </a:solidFill>
                                        <a:latin typeface="Cambria Math" panose="02040503050406030204" pitchFamily="18" charset="0"/>
                                        <a:cs typeface="Helvetica" panose="020B0604020202020204" pitchFamily="34" charset="0"/>
                                      </a:rPr>
                                      <m:t>1</m:t>
                                    </m:r>
                                  </m:num>
                                  <m:den>
                                    <m:d>
                                      <m:dPr>
                                        <m:ctrlPr>
                                          <a:rPr lang="en-CA" sz="2400" i="1">
                                            <a:solidFill>
                                              <a:srgbClr val="FFC000"/>
                                            </a:solidFill>
                                            <a:latin typeface="Cambria Math" panose="02040503050406030204" pitchFamily="18" charset="0"/>
                                            <a:cs typeface="Helvetica" panose="020B0604020202020204" pitchFamily="34" charset="0"/>
                                          </a:rPr>
                                        </m:ctrlPr>
                                      </m:dPr>
                                      <m:e>
                                        <m:r>
                                          <a:rPr lang="en-CA" sz="2400" b="0" i="1">
                                            <a:solidFill>
                                              <a:srgbClr val="FFC000"/>
                                            </a:solidFill>
                                            <a:latin typeface="Cambria Math" panose="02040503050406030204" pitchFamily="18" charset="0"/>
                                            <a:cs typeface="Helvetica" panose="020B0604020202020204" pitchFamily="34" charset="0"/>
                                          </a:rPr>
                                          <m:t>1+</m:t>
                                        </m:r>
                                        <m:sSup>
                                          <m:sSupPr>
                                            <m:ctrlPr>
                                              <a:rPr lang="en-CA" sz="2400" i="1">
                                                <a:solidFill>
                                                  <a:srgbClr val="FFC000"/>
                                                </a:solidFill>
                                                <a:latin typeface="Cambria Math" panose="02040503050406030204" pitchFamily="18" charset="0"/>
                                                <a:cs typeface="Helvetica" panose="020B0604020202020204" pitchFamily="34" charset="0"/>
                                              </a:rPr>
                                            </m:ctrlPr>
                                          </m:sSupPr>
                                          <m:e>
                                            <m:r>
                                              <a:rPr lang="en-CA" sz="2400" b="0" i="1">
                                                <a:solidFill>
                                                  <a:srgbClr val="FFC000"/>
                                                </a:solidFill>
                                                <a:latin typeface="Cambria Math" panose="02040503050406030204" pitchFamily="18" charset="0"/>
                                                <a:cs typeface="Helvetica" panose="020B0604020202020204" pitchFamily="34" charset="0"/>
                                              </a:rPr>
                                              <m:t>𝑒</m:t>
                                            </m:r>
                                          </m:e>
                                          <m:sup>
                                            <m:r>
                                              <a:rPr lang="en-CA" sz="2400" b="0" i="1">
                                                <a:solidFill>
                                                  <a:srgbClr val="FFC000"/>
                                                </a:solidFill>
                                                <a:latin typeface="Cambria Math" panose="02040503050406030204" pitchFamily="18" charset="0"/>
                                                <a:cs typeface="Helvetica" panose="020B0604020202020204" pitchFamily="34" charset="0"/>
                                              </a:rPr>
                                              <m:t>−</m:t>
                                            </m:r>
                                            <m:sSub>
                                              <m:sSubPr>
                                                <m:ctrlPr>
                                                  <a:rPr lang="en-CA" sz="2400" i="1">
                                                    <a:solidFill>
                                                      <a:srgbClr val="FFC000"/>
                                                    </a:solidFill>
                                                    <a:latin typeface="Cambria Math" panose="02040503050406030204" pitchFamily="18" charset="0"/>
                                                    <a:cs typeface="Helvetica" panose="020B0604020202020204" pitchFamily="34" charset="0"/>
                                                  </a:rPr>
                                                </m:ctrlPr>
                                              </m:sSubPr>
                                              <m:e>
                                                <m:r>
                                                  <a:rPr lang="en-CA" sz="2400" b="1" i="1">
                                                    <a:solidFill>
                                                      <a:srgbClr val="FFC000"/>
                                                    </a:solidFill>
                                                    <a:latin typeface="Cambria Math" panose="02040503050406030204" pitchFamily="18" charset="0"/>
                                                    <a:cs typeface="Helvetica" panose="020B0604020202020204" pitchFamily="34" charset="0"/>
                                                  </a:rPr>
                                                  <m:t>𝒁</m:t>
                                                </m:r>
                                              </m:e>
                                              <m:sub>
                                                <m:r>
                                                  <a:rPr lang="en-CA" sz="2400" b="1" i="1">
                                                    <a:solidFill>
                                                      <a:srgbClr val="FFC000"/>
                                                    </a:solidFill>
                                                    <a:latin typeface="Cambria Math" panose="02040503050406030204" pitchFamily="18" charset="0"/>
                                                    <a:cs typeface="Helvetica" panose="020B0604020202020204" pitchFamily="34" charset="0"/>
                                                  </a:rPr>
                                                  <m:t>𝑪</m:t>
                                                </m:r>
                                                <m:r>
                                                  <a:rPr lang="en-CA" sz="2400" b="0" i="1" smtClean="0">
                                                    <a:solidFill>
                                                      <a:srgbClr val="FFC000"/>
                                                    </a:solidFill>
                                                    <a:latin typeface="Cambria Math" panose="02040503050406030204" pitchFamily="18" charset="0"/>
                                                    <a:cs typeface="Helvetica" panose="020B0604020202020204" pitchFamily="34" charset="0"/>
                                                  </a:rPr>
                                                  <m:t>,</m:t>
                                                </m:r>
                                                <m:r>
                                                  <a:rPr lang="en-CA" sz="2400" b="0" i="1">
                                                    <a:solidFill>
                                                      <a:srgbClr val="FFC000"/>
                                                    </a:solidFill>
                                                    <a:latin typeface="Cambria Math" panose="02040503050406030204" pitchFamily="18" charset="0"/>
                                                    <a:cs typeface="Helvetica" panose="020B0604020202020204" pitchFamily="34" charset="0"/>
                                                  </a:rPr>
                                                  <m:t>1</m:t>
                                                </m:r>
                                              </m:sub>
                                            </m:sSub>
                                          </m:sup>
                                        </m:sSup>
                                      </m:e>
                                    </m:d>
                                  </m:den>
                                </m:f>
                              </m:e>
                              <m:e>
                                <m:f>
                                  <m:fPr>
                                    <m:type m:val="lin"/>
                                    <m:ctrlPr>
                                      <a:rPr lang="en-CA" sz="2400" i="1">
                                        <a:solidFill>
                                          <a:srgbClr val="FFC000"/>
                                        </a:solidFill>
                                        <a:latin typeface="Cambria Math" panose="02040503050406030204" pitchFamily="18" charset="0"/>
                                        <a:cs typeface="Helvetica" panose="020B0604020202020204" pitchFamily="34" charset="0"/>
                                      </a:rPr>
                                    </m:ctrlPr>
                                  </m:fPr>
                                  <m:num>
                                    <m:r>
                                      <a:rPr lang="en-CA" sz="2400" b="0" i="1">
                                        <a:solidFill>
                                          <a:srgbClr val="FFC000"/>
                                        </a:solidFill>
                                        <a:latin typeface="Cambria Math" panose="02040503050406030204" pitchFamily="18" charset="0"/>
                                        <a:cs typeface="Helvetica" panose="020B0604020202020204" pitchFamily="34" charset="0"/>
                                      </a:rPr>
                                      <m:t>1</m:t>
                                    </m:r>
                                  </m:num>
                                  <m:den>
                                    <m:d>
                                      <m:dPr>
                                        <m:ctrlPr>
                                          <a:rPr lang="en-CA" sz="2400" i="1">
                                            <a:solidFill>
                                              <a:srgbClr val="FFC000"/>
                                            </a:solidFill>
                                            <a:latin typeface="Cambria Math" panose="02040503050406030204" pitchFamily="18" charset="0"/>
                                            <a:cs typeface="Helvetica" panose="020B0604020202020204" pitchFamily="34" charset="0"/>
                                          </a:rPr>
                                        </m:ctrlPr>
                                      </m:dPr>
                                      <m:e>
                                        <m:r>
                                          <a:rPr lang="en-CA" sz="2400" b="0" i="1">
                                            <a:solidFill>
                                              <a:srgbClr val="FFC000"/>
                                            </a:solidFill>
                                            <a:latin typeface="Cambria Math" panose="02040503050406030204" pitchFamily="18" charset="0"/>
                                            <a:cs typeface="Helvetica" panose="020B0604020202020204" pitchFamily="34" charset="0"/>
                                          </a:rPr>
                                          <m:t>1+</m:t>
                                        </m:r>
                                        <m:sSup>
                                          <m:sSupPr>
                                            <m:ctrlPr>
                                              <a:rPr lang="en-CA" sz="2400" i="1">
                                                <a:solidFill>
                                                  <a:srgbClr val="FFC000"/>
                                                </a:solidFill>
                                                <a:latin typeface="Cambria Math" panose="02040503050406030204" pitchFamily="18" charset="0"/>
                                                <a:cs typeface="Helvetica" panose="020B0604020202020204" pitchFamily="34" charset="0"/>
                                              </a:rPr>
                                            </m:ctrlPr>
                                          </m:sSupPr>
                                          <m:e>
                                            <m:r>
                                              <a:rPr lang="en-CA" sz="2400" b="0" i="1">
                                                <a:solidFill>
                                                  <a:srgbClr val="FFC000"/>
                                                </a:solidFill>
                                                <a:latin typeface="Cambria Math" panose="02040503050406030204" pitchFamily="18" charset="0"/>
                                                <a:cs typeface="Helvetica" panose="020B0604020202020204" pitchFamily="34" charset="0"/>
                                              </a:rPr>
                                              <m:t>𝑒</m:t>
                                            </m:r>
                                          </m:e>
                                          <m:sup>
                                            <m:r>
                                              <a:rPr lang="en-CA" sz="2400" b="0" i="1">
                                                <a:solidFill>
                                                  <a:srgbClr val="FFC000"/>
                                                </a:solidFill>
                                                <a:latin typeface="Cambria Math" panose="02040503050406030204" pitchFamily="18" charset="0"/>
                                                <a:cs typeface="Helvetica" panose="020B0604020202020204" pitchFamily="34" charset="0"/>
                                              </a:rPr>
                                              <m:t>−</m:t>
                                            </m:r>
                                            <m:sSub>
                                              <m:sSubPr>
                                                <m:ctrlPr>
                                                  <a:rPr lang="en-CA" sz="2400" i="1">
                                                    <a:solidFill>
                                                      <a:srgbClr val="FFC000"/>
                                                    </a:solidFill>
                                                    <a:latin typeface="Cambria Math" panose="02040503050406030204" pitchFamily="18" charset="0"/>
                                                    <a:cs typeface="Helvetica" panose="020B0604020202020204" pitchFamily="34" charset="0"/>
                                                  </a:rPr>
                                                </m:ctrlPr>
                                              </m:sSubPr>
                                              <m:e>
                                                <m:r>
                                                  <a:rPr lang="en-CA" sz="2400" b="1" i="1">
                                                    <a:solidFill>
                                                      <a:srgbClr val="FFC000"/>
                                                    </a:solidFill>
                                                    <a:latin typeface="Cambria Math" panose="02040503050406030204" pitchFamily="18" charset="0"/>
                                                    <a:cs typeface="Helvetica" panose="020B0604020202020204" pitchFamily="34" charset="0"/>
                                                  </a:rPr>
                                                  <m:t>𝒁</m:t>
                                                </m:r>
                                              </m:e>
                                              <m:sub>
                                                <m:r>
                                                  <a:rPr lang="en-CA" sz="2400" b="1" i="1" smtClean="0">
                                                    <a:solidFill>
                                                      <a:srgbClr val="FFC000"/>
                                                    </a:solidFill>
                                                    <a:latin typeface="Cambria Math" panose="02040503050406030204" pitchFamily="18" charset="0"/>
                                                    <a:cs typeface="Helvetica" panose="020B0604020202020204" pitchFamily="34" charset="0"/>
                                                  </a:rPr>
                                                  <m:t>𝑫</m:t>
                                                </m:r>
                                                <m:r>
                                                  <a:rPr lang="en-CA" sz="2400" b="0" i="1" smtClean="0">
                                                    <a:solidFill>
                                                      <a:srgbClr val="FFC000"/>
                                                    </a:solidFill>
                                                    <a:latin typeface="Cambria Math" panose="02040503050406030204" pitchFamily="18" charset="0"/>
                                                    <a:cs typeface="Helvetica" panose="020B0604020202020204" pitchFamily="34" charset="0"/>
                                                  </a:rPr>
                                                  <m:t>,</m:t>
                                                </m:r>
                                                <m:r>
                                                  <a:rPr lang="en-CA" sz="2400" b="0" i="1">
                                                    <a:solidFill>
                                                      <a:srgbClr val="FFC000"/>
                                                    </a:solidFill>
                                                    <a:latin typeface="Cambria Math" panose="02040503050406030204" pitchFamily="18" charset="0"/>
                                                    <a:cs typeface="Helvetica" panose="020B0604020202020204" pitchFamily="34" charset="0"/>
                                                  </a:rPr>
                                                  <m:t>1</m:t>
                                                </m:r>
                                              </m:sub>
                                            </m:sSub>
                                          </m:sup>
                                        </m:sSup>
                                      </m:e>
                                    </m:d>
                                  </m:den>
                                </m:f>
                              </m:e>
                            </m:mr>
                            <m:mr>
                              <m:e>
                                <m:r>
                                  <a:rPr lang="en-CA" sz="2400" b="0" i="1">
                                    <a:solidFill>
                                      <a:srgbClr val="FFC000"/>
                                    </a:solidFill>
                                    <a:latin typeface="Cambria Math" panose="02040503050406030204" pitchFamily="18" charset="0"/>
                                    <a:ea typeface="Cambria Math" panose="02040503050406030204" pitchFamily="18" charset="0"/>
                                    <a:cs typeface="Helvetica" panose="020B0604020202020204" pitchFamily="34" charset="0"/>
                                  </a:rPr>
                                  <m:t>⋮</m:t>
                                </m:r>
                              </m:e>
                              <m:e>
                                <m:r>
                                  <a:rPr lang="en-CA" sz="2400" b="0" i="1">
                                    <a:solidFill>
                                      <a:srgbClr val="FFC000"/>
                                    </a:solidFill>
                                    <a:latin typeface="Cambria Math" panose="02040503050406030204" pitchFamily="18" charset="0"/>
                                    <a:ea typeface="Cambria Math" panose="02040503050406030204" pitchFamily="18" charset="0"/>
                                    <a:cs typeface="Helvetica" panose="020B0604020202020204" pitchFamily="34" charset="0"/>
                                  </a:rPr>
                                  <m:t>⋮</m:t>
                                </m:r>
                              </m:e>
                            </m:mr>
                            <m:mr>
                              <m:e>
                                <m:f>
                                  <m:fPr>
                                    <m:type m:val="lin"/>
                                    <m:ctrlPr>
                                      <a:rPr lang="en-CA" sz="2400" i="1">
                                        <a:solidFill>
                                          <a:srgbClr val="FFC000"/>
                                        </a:solidFill>
                                        <a:latin typeface="Cambria Math" panose="02040503050406030204" pitchFamily="18" charset="0"/>
                                        <a:cs typeface="Helvetica" panose="020B0604020202020204" pitchFamily="34" charset="0"/>
                                      </a:rPr>
                                    </m:ctrlPr>
                                  </m:fPr>
                                  <m:num>
                                    <m:r>
                                      <a:rPr lang="en-CA" sz="2400" b="0" i="1">
                                        <a:solidFill>
                                          <a:srgbClr val="FFC000"/>
                                        </a:solidFill>
                                        <a:latin typeface="Cambria Math" panose="02040503050406030204" pitchFamily="18" charset="0"/>
                                        <a:cs typeface="Helvetica" panose="020B0604020202020204" pitchFamily="34" charset="0"/>
                                      </a:rPr>
                                      <m:t>1</m:t>
                                    </m:r>
                                  </m:num>
                                  <m:den>
                                    <m:d>
                                      <m:dPr>
                                        <m:ctrlPr>
                                          <a:rPr lang="en-CA" sz="2400" i="1">
                                            <a:solidFill>
                                              <a:srgbClr val="FFC000"/>
                                            </a:solidFill>
                                            <a:latin typeface="Cambria Math" panose="02040503050406030204" pitchFamily="18" charset="0"/>
                                            <a:cs typeface="Helvetica" panose="020B0604020202020204" pitchFamily="34" charset="0"/>
                                          </a:rPr>
                                        </m:ctrlPr>
                                      </m:dPr>
                                      <m:e>
                                        <m:r>
                                          <a:rPr lang="en-CA" sz="2400" b="0" i="1">
                                            <a:solidFill>
                                              <a:srgbClr val="FFC000"/>
                                            </a:solidFill>
                                            <a:latin typeface="Cambria Math" panose="02040503050406030204" pitchFamily="18" charset="0"/>
                                            <a:cs typeface="Helvetica" panose="020B0604020202020204" pitchFamily="34" charset="0"/>
                                          </a:rPr>
                                          <m:t>1+</m:t>
                                        </m:r>
                                        <m:sSup>
                                          <m:sSupPr>
                                            <m:ctrlPr>
                                              <a:rPr lang="en-CA" sz="2400" i="1">
                                                <a:solidFill>
                                                  <a:srgbClr val="FFC000"/>
                                                </a:solidFill>
                                                <a:latin typeface="Cambria Math" panose="02040503050406030204" pitchFamily="18" charset="0"/>
                                                <a:cs typeface="Helvetica" panose="020B0604020202020204" pitchFamily="34" charset="0"/>
                                              </a:rPr>
                                            </m:ctrlPr>
                                          </m:sSupPr>
                                          <m:e>
                                            <m:r>
                                              <a:rPr lang="en-CA" sz="2400" b="0" i="1">
                                                <a:solidFill>
                                                  <a:srgbClr val="FFC000"/>
                                                </a:solidFill>
                                                <a:latin typeface="Cambria Math" panose="02040503050406030204" pitchFamily="18" charset="0"/>
                                                <a:cs typeface="Helvetica" panose="020B0604020202020204" pitchFamily="34" charset="0"/>
                                              </a:rPr>
                                              <m:t>𝑒</m:t>
                                            </m:r>
                                          </m:e>
                                          <m:sup>
                                            <m:r>
                                              <a:rPr lang="en-CA" sz="2400" b="0" i="1">
                                                <a:solidFill>
                                                  <a:srgbClr val="FFC000"/>
                                                </a:solidFill>
                                                <a:latin typeface="Cambria Math" panose="02040503050406030204" pitchFamily="18" charset="0"/>
                                                <a:cs typeface="Helvetica" panose="020B0604020202020204" pitchFamily="34" charset="0"/>
                                              </a:rPr>
                                              <m:t>−</m:t>
                                            </m:r>
                                            <m:sSub>
                                              <m:sSubPr>
                                                <m:ctrlPr>
                                                  <a:rPr lang="en-CA" sz="2400" i="1">
                                                    <a:solidFill>
                                                      <a:srgbClr val="FFC000"/>
                                                    </a:solidFill>
                                                    <a:latin typeface="Cambria Math" panose="02040503050406030204" pitchFamily="18" charset="0"/>
                                                    <a:cs typeface="Helvetica" panose="020B0604020202020204" pitchFamily="34" charset="0"/>
                                                  </a:rPr>
                                                </m:ctrlPr>
                                              </m:sSubPr>
                                              <m:e>
                                                <m:r>
                                                  <a:rPr lang="en-CA" sz="2400" b="1" i="1">
                                                    <a:solidFill>
                                                      <a:srgbClr val="FFC000"/>
                                                    </a:solidFill>
                                                    <a:latin typeface="Cambria Math" panose="02040503050406030204" pitchFamily="18" charset="0"/>
                                                    <a:cs typeface="Helvetica" panose="020B0604020202020204" pitchFamily="34" charset="0"/>
                                                  </a:rPr>
                                                  <m:t>𝒁</m:t>
                                                </m:r>
                                              </m:e>
                                              <m:sub>
                                                <m:r>
                                                  <a:rPr lang="en-CA" sz="2400" b="1" i="1">
                                                    <a:solidFill>
                                                      <a:srgbClr val="FFC000"/>
                                                    </a:solidFill>
                                                    <a:latin typeface="Cambria Math" panose="02040503050406030204" pitchFamily="18" charset="0"/>
                                                    <a:cs typeface="Helvetica" panose="020B0604020202020204" pitchFamily="34" charset="0"/>
                                                  </a:rPr>
                                                  <m:t>𝑪</m:t>
                                                </m:r>
                                                <m:r>
                                                  <a:rPr lang="en-CA" sz="2400" b="0" i="1" smtClean="0">
                                                    <a:solidFill>
                                                      <a:srgbClr val="FFC000"/>
                                                    </a:solidFill>
                                                    <a:latin typeface="Cambria Math" panose="02040503050406030204" pitchFamily="18" charset="0"/>
                                                    <a:cs typeface="Helvetica" panose="020B0604020202020204" pitchFamily="34" charset="0"/>
                                                  </a:rPr>
                                                  <m:t>,</m:t>
                                                </m:r>
                                                <m:r>
                                                  <a:rPr lang="en-CA" sz="2400" b="0" i="1" smtClean="0">
                                                    <a:solidFill>
                                                      <a:srgbClr val="FFC000"/>
                                                    </a:solidFill>
                                                    <a:latin typeface="Cambria Math" panose="02040503050406030204" pitchFamily="18" charset="0"/>
                                                    <a:cs typeface="Helvetica" panose="020B0604020202020204" pitchFamily="34" charset="0"/>
                                                  </a:rPr>
                                                  <m:t>𝑛</m:t>
                                                </m:r>
                                              </m:sub>
                                            </m:sSub>
                                          </m:sup>
                                        </m:sSup>
                                      </m:e>
                                    </m:d>
                                  </m:den>
                                </m:f>
                              </m:e>
                              <m:e>
                                <m:f>
                                  <m:fPr>
                                    <m:type m:val="lin"/>
                                    <m:ctrlPr>
                                      <a:rPr lang="en-CA" sz="2400" i="1">
                                        <a:solidFill>
                                          <a:srgbClr val="FFC000"/>
                                        </a:solidFill>
                                        <a:latin typeface="Cambria Math" panose="02040503050406030204" pitchFamily="18" charset="0"/>
                                        <a:cs typeface="Helvetica" panose="020B0604020202020204" pitchFamily="34" charset="0"/>
                                      </a:rPr>
                                    </m:ctrlPr>
                                  </m:fPr>
                                  <m:num>
                                    <m:r>
                                      <a:rPr lang="en-CA" sz="2400" b="0" i="1">
                                        <a:solidFill>
                                          <a:srgbClr val="FFC000"/>
                                        </a:solidFill>
                                        <a:latin typeface="Cambria Math" panose="02040503050406030204" pitchFamily="18" charset="0"/>
                                        <a:cs typeface="Helvetica" panose="020B0604020202020204" pitchFamily="34" charset="0"/>
                                      </a:rPr>
                                      <m:t>1</m:t>
                                    </m:r>
                                  </m:num>
                                  <m:den>
                                    <m:d>
                                      <m:dPr>
                                        <m:ctrlPr>
                                          <a:rPr lang="en-CA" sz="2400" i="1">
                                            <a:solidFill>
                                              <a:srgbClr val="FFC000"/>
                                            </a:solidFill>
                                            <a:latin typeface="Cambria Math" panose="02040503050406030204" pitchFamily="18" charset="0"/>
                                            <a:cs typeface="Helvetica" panose="020B0604020202020204" pitchFamily="34" charset="0"/>
                                          </a:rPr>
                                        </m:ctrlPr>
                                      </m:dPr>
                                      <m:e>
                                        <m:r>
                                          <a:rPr lang="en-CA" sz="2400" b="0" i="1">
                                            <a:solidFill>
                                              <a:srgbClr val="FFC000"/>
                                            </a:solidFill>
                                            <a:latin typeface="Cambria Math" panose="02040503050406030204" pitchFamily="18" charset="0"/>
                                            <a:cs typeface="Helvetica" panose="020B0604020202020204" pitchFamily="34" charset="0"/>
                                          </a:rPr>
                                          <m:t>1+</m:t>
                                        </m:r>
                                        <m:sSup>
                                          <m:sSupPr>
                                            <m:ctrlPr>
                                              <a:rPr lang="en-CA" sz="2400" i="1">
                                                <a:solidFill>
                                                  <a:srgbClr val="FFC000"/>
                                                </a:solidFill>
                                                <a:latin typeface="Cambria Math" panose="02040503050406030204" pitchFamily="18" charset="0"/>
                                                <a:cs typeface="Helvetica" panose="020B0604020202020204" pitchFamily="34" charset="0"/>
                                              </a:rPr>
                                            </m:ctrlPr>
                                          </m:sSupPr>
                                          <m:e>
                                            <m:r>
                                              <a:rPr lang="en-CA" sz="2400" b="0" i="1">
                                                <a:solidFill>
                                                  <a:srgbClr val="FFC000"/>
                                                </a:solidFill>
                                                <a:latin typeface="Cambria Math" panose="02040503050406030204" pitchFamily="18" charset="0"/>
                                                <a:cs typeface="Helvetica" panose="020B0604020202020204" pitchFamily="34" charset="0"/>
                                              </a:rPr>
                                              <m:t>𝑒</m:t>
                                            </m:r>
                                          </m:e>
                                          <m:sup>
                                            <m:r>
                                              <a:rPr lang="en-CA" sz="2400" b="0" i="1">
                                                <a:solidFill>
                                                  <a:srgbClr val="FFC000"/>
                                                </a:solidFill>
                                                <a:latin typeface="Cambria Math" panose="02040503050406030204" pitchFamily="18" charset="0"/>
                                                <a:cs typeface="Helvetica" panose="020B0604020202020204" pitchFamily="34" charset="0"/>
                                              </a:rPr>
                                              <m:t>−</m:t>
                                            </m:r>
                                            <m:sSub>
                                              <m:sSubPr>
                                                <m:ctrlPr>
                                                  <a:rPr lang="en-CA" sz="2400" i="1">
                                                    <a:solidFill>
                                                      <a:srgbClr val="FFC000"/>
                                                    </a:solidFill>
                                                    <a:latin typeface="Cambria Math" panose="02040503050406030204" pitchFamily="18" charset="0"/>
                                                    <a:cs typeface="Helvetica" panose="020B0604020202020204" pitchFamily="34" charset="0"/>
                                                  </a:rPr>
                                                </m:ctrlPr>
                                              </m:sSubPr>
                                              <m:e>
                                                <m:r>
                                                  <a:rPr lang="en-CA" sz="2400" b="1" i="1">
                                                    <a:solidFill>
                                                      <a:srgbClr val="FFC000"/>
                                                    </a:solidFill>
                                                    <a:latin typeface="Cambria Math" panose="02040503050406030204" pitchFamily="18" charset="0"/>
                                                    <a:cs typeface="Helvetica" panose="020B0604020202020204" pitchFamily="34" charset="0"/>
                                                  </a:rPr>
                                                  <m:t>𝒁</m:t>
                                                </m:r>
                                              </m:e>
                                              <m:sub>
                                                <m:r>
                                                  <a:rPr lang="en-CA" sz="2400" b="1" i="1" smtClean="0">
                                                    <a:solidFill>
                                                      <a:srgbClr val="FFC000"/>
                                                    </a:solidFill>
                                                    <a:latin typeface="Cambria Math" panose="02040503050406030204" pitchFamily="18" charset="0"/>
                                                    <a:cs typeface="Helvetica" panose="020B0604020202020204" pitchFamily="34" charset="0"/>
                                                  </a:rPr>
                                                  <m:t>𝑫</m:t>
                                                </m:r>
                                                <m:r>
                                                  <a:rPr lang="en-CA" sz="2400" b="0" i="1" smtClean="0">
                                                    <a:solidFill>
                                                      <a:srgbClr val="FFC000"/>
                                                    </a:solidFill>
                                                    <a:latin typeface="Cambria Math" panose="02040503050406030204" pitchFamily="18" charset="0"/>
                                                    <a:cs typeface="Helvetica" panose="020B0604020202020204" pitchFamily="34" charset="0"/>
                                                  </a:rPr>
                                                  <m:t>,</m:t>
                                                </m:r>
                                                <m:r>
                                                  <a:rPr lang="en-CA" sz="2400" b="0" i="1" smtClean="0">
                                                    <a:solidFill>
                                                      <a:srgbClr val="FFC000"/>
                                                    </a:solidFill>
                                                    <a:latin typeface="Cambria Math" panose="02040503050406030204" pitchFamily="18" charset="0"/>
                                                    <a:cs typeface="Helvetica" panose="020B0604020202020204" pitchFamily="34" charset="0"/>
                                                  </a:rPr>
                                                  <m:t>𝑛</m:t>
                                                </m:r>
                                              </m:sub>
                                            </m:sSub>
                                          </m:sup>
                                        </m:sSup>
                                      </m:e>
                                    </m:d>
                                  </m:den>
                                </m:f>
                              </m:e>
                            </m:mr>
                          </m:m>
                        </m:e>
                      </m:d>
                      <m:r>
                        <a:rPr lang="en-CA" sz="2400" i="1">
                          <a:latin typeface="Cambria Math" panose="02040503050406030204" pitchFamily="18" charset="0"/>
                          <a:cs typeface="Helvetica" panose="020B0604020202020204" pitchFamily="34" charset="0"/>
                        </a:rPr>
                        <m:t>=</m:t>
                      </m:r>
                      <m:r>
                        <a:rPr lang="en-CA" sz="2400" b="0" i="1" smtClean="0">
                          <a:latin typeface="Cambria Math" panose="02040503050406030204" pitchFamily="18" charset="0"/>
                          <a:cs typeface="Helvetica" panose="020B0604020202020204" pitchFamily="34" charset="0"/>
                        </a:rPr>
                        <m:t>𝑔</m:t>
                      </m:r>
                      <m:d>
                        <m:dPr>
                          <m:ctrlPr>
                            <a:rPr lang="en-CA" sz="2400" b="0" i="1" smtClean="0">
                              <a:latin typeface="Cambria Math" panose="02040503050406030204" pitchFamily="18" charset="0"/>
                              <a:cs typeface="Helvetica" panose="020B0604020202020204" pitchFamily="34" charset="0"/>
                            </a:rPr>
                          </m:ctrlPr>
                        </m:dPr>
                        <m:e>
                          <m:sSup>
                            <m:sSupPr>
                              <m:ctrlPr>
                                <a:rPr lang="en-CA" sz="2400" i="1" smtClean="0">
                                  <a:solidFill>
                                    <a:srgbClr val="FF0000"/>
                                  </a:solidFill>
                                  <a:latin typeface="Cambria Math" panose="02040503050406030204" pitchFamily="18" charset="0"/>
                                  <a:cs typeface="Helvetica" panose="020B0604020202020204" pitchFamily="34" charset="0"/>
                                </a:rPr>
                              </m:ctrlPr>
                            </m:sSupPr>
                            <m:e>
                              <m:r>
                                <a:rPr lang="en-CA" sz="2400" b="1" i="1">
                                  <a:solidFill>
                                    <a:srgbClr val="FF0000"/>
                                  </a:solidFill>
                                  <a:latin typeface="Cambria Math" panose="02040503050406030204" pitchFamily="18" charset="0"/>
                                  <a:cs typeface="Helvetica" panose="020B0604020202020204" pitchFamily="34" charset="0"/>
                                </a:rPr>
                                <m:t>𝒁</m:t>
                              </m:r>
                            </m:e>
                            <m:sup>
                              <m:r>
                                <a:rPr lang="en-CA" sz="2400" i="1">
                                  <a:solidFill>
                                    <a:srgbClr val="FF0000"/>
                                  </a:solidFill>
                                  <a:latin typeface="Cambria Math" panose="02040503050406030204" pitchFamily="18" charset="0"/>
                                  <a:cs typeface="Helvetica" panose="020B0604020202020204" pitchFamily="34" charset="0"/>
                                </a:rPr>
                                <m:t>(2)</m:t>
                              </m:r>
                            </m:sup>
                          </m:sSup>
                        </m:e>
                      </m:d>
                    </m:oMath>
                  </m:oMathPara>
                </a14:m>
                <a:endParaRPr lang="fr-CA" sz="2400" dirty="0"/>
              </a:p>
            </p:txBody>
          </p:sp>
        </mc:Choice>
        <mc:Fallback xmlns="">
          <p:sp>
            <p:nvSpPr>
              <p:cNvPr id="3" name="Content Placeholder 2">
                <a:extLst>
                  <a:ext uri="{FF2B5EF4-FFF2-40B4-BE49-F238E27FC236}">
                    <a16:creationId xmlns:a16="http://schemas.microsoft.com/office/drawing/2014/main" id="{20B2C887-2812-4372-BA53-82B001DBEF63}"/>
                  </a:ext>
                </a:extLst>
              </p:cNvPr>
              <p:cNvSpPr>
                <a:spLocks noGrp="1" noRot="1" noChangeAspect="1" noMove="1" noResize="1" noEditPoints="1" noAdjustHandles="1" noChangeArrowheads="1" noChangeShapeType="1" noTextEdit="1"/>
              </p:cNvSpPr>
              <p:nvPr>
                <p:ph sz="half" idx="4294967295"/>
              </p:nvPr>
            </p:nvSpPr>
            <p:spPr>
              <a:xfrm>
                <a:off x="4892108" y="2075210"/>
                <a:ext cx="7645400" cy="4351338"/>
              </a:xfrm>
              <a:blipFill>
                <a:blip r:embed="rId7"/>
                <a:stretch>
                  <a:fillRect l="-1276"/>
                </a:stretch>
              </a:blipFill>
            </p:spPr>
            <p:txBody>
              <a:bodyPr/>
              <a:lstStyle/>
              <a:p>
                <a:r>
                  <a:rPr lang="en-US">
                    <a:noFill/>
                  </a:rPr>
                  <a:t> </a:t>
                </a:r>
              </a:p>
            </p:txBody>
          </p:sp>
        </mc:Fallback>
      </mc:AlternateContent>
    </p:spTree>
    <p:extLst>
      <p:ext uri="{BB962C8B-B14F-4D97-AF65-F5344CB8AC3E}">
        <p14:creationId xmlns:p14="http://schemas.microsoft.com/office/powerpoint/2010/main" val="26969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81192" y="702156"/>
            <a:ext cx="9894458" cy="1013800"/>
          </a:xfrm>
        </p:spPr>
        <p:txBody>
          <a:bodyPr/>
          <a:lstStyle/>
          <a:p>
            <a:r>
              <a:rPr lang="fr-CA" dirty="0"/>
              <a:t>RNA en notation matricielle – </a:t>
            </a:r>
            <a:r>
              <a:rPr lang="fr-CA" sz="2800" dirty="0"/>
              <a:t>Donnée cachée vers la couche de sortie</a:t>
            </a:r>
          </a:p>
        </p:txBody>
      </p:sp>
      <mc:AlternateContent xmlns:mc="http://schemas.openxmlformats.org/markup-compatibility/2006" xmlns:a14="http://schemas.microsoft.com/office/drawing/2010/main">
        <mc:Choice Requires="a14">
          <p:sp>
            <p:nvSpPr>
              <p:cNvPr id="6" name="Content Placeholder 2"/>
              <p:cNvSpPr>
                <a:spLocks noGrp="1"/>
              </p:cNvSpPr>
              <p:nvPr>
                <p:ph idx="1"/>
                <p:custDataLst>
                  <p:tags r:id="rId2"/>
                </p:custDataLst>
              </p:nvPr>
            </p:nvSpPr>
            <p:spPr>
              <a:xfrm>
                <a:off x="581192" y="2180496"/>
                <a:ext cx="5366847" cy="4140767"/>
              </a:xfrm>
            </p:spPr>
            <p:txBody>
              <a:bodyPr>
                <a:normAutofit/>
              </a:bodyPr>
              <a:lstStyle/>
              <a:p>
                <a:r>
                  <a:rPr lang="fr-CA" dirty="0"/>
                  <a:t>Fonction d’activation : </a:t>
                </a:r>
                <a14:m>
                  <m:oMath xmlns:m="http://schemas.openxmlformats.org/officeDocument/2006/math">
                    <m:sSubSup>
                      <m:sSubSupPr>
                        <m:ctrlPr>
                          <a:rPr lang="en-US" i="1" dirty="0">
                            <a:latin typeface="Cambria Math" panose="02040503050406030204" pitchFamily="18" charset="0"/>
                          </a:rPr>
                        </m:ctrlPr>
                      </m:sSubSupPr>
                      <m:e>
                        <m:r>
                          <a:rPr lang="en-CA" b="1" i="1" dirty="0">
                            <a:latin typeface="Cambria Math" panose="02040503050406030204" pitchFamily="18" charset="0"/>
                          </a:rPr>
                          <m:t>𝒂</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US" dirty="0" err="1">
                            <a:latin typeface="Cambria Math" panose="02040503050406030204" pitchFamily="18" charset="0"/>
                          </a:rPr>
                          <m:t>𝑀</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(2)</m:t>
                        </m:r>
                      </m:sup>
                    </m:sSubSup>
                    <m:r>
                      <a:rPr lang="en-CA" dirty="0">
                        <a:latin typeface="Cambria Math" panose="02040503050406030204" pitchFamily="18" charset="0"/>
                      </a:rPr>
                      <m:t>=</m:t>
                    </m:r>
                    <m:sSubSup>
                      <m:sSubSupPr>
                        <m:ctrlPr>
                          <a:rPr lang="en-US" i="1" dirty="0">
                            <a:latin typeface="Cambria Math" panose="02040503050406030204" pitchFamily="18" charset="0"/>
                          </a:rPr>
                        </m:ctrlPr>
                      </m:sSubSupPr>
                      <m:e>
                        <m:r>
                          <a:rPr lang="en-CA" b="1" i="1" dirty="0">
                            <a:latin typeface="Cambria Math" panose="02040503050406030204" pitchFamily="18" charset="0"/>
                          </a:rPr>
                          <m:t>𝒂</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CA" dirty="0">
                            <a:latin typeface="Cambria Math" panose="02040503050406030204" pitchFamily="18" charset="0"/>
                          </a:rPr>
                          <m:t>2</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(2)</m:t>
                        </m:r>
                      </m:sup>
                    </m:sSubSup>
                  </m:oMath>
                </a14:m>
                <a:endParaRPr lang="fr-CA" dirty="0"/>
              </a:p>
              <a:p>
                <a:pPr/>
                <a14:m>
                  <m:oMathPara xmlns:m="http://schemas.openxmlformats.org/officeDocument/2006/math">
                    <m:oMathParaPr>
                      <m:jc m:val="centerGroup"/>
                    </m:oMathParaPr>
                    <m:oMath xmlns:m="http://schemas.openxmlformats.org/officeDocument/2006/math">
                      <m:sSup>
                        <m:sSupPr>
                          <m:ctrlPr>
                            <a:rPr lang="en-CA" i="1" smtClean="0">
                              <a:solidFill>
                                <a:srgbClr val="FFC000"/>
                              </a:solidFill>
                              <a:latin typeface="Cambria Math" panose="02040503050406030204" pitchFamily="18" charset="0"/>
                            </a:rPr>
                          </m:ctrlPr>
                        </m:sSupPr>
                        <m:e>
                          <m:r>
                            <a:rPr lang="en-CA" b="1" i="1">
                              <a:solidFill>
                                <a:srgbClr val="FFC000"/>
                              </a:solidFill>
                              <a:latin typeface="Cambria Math" panose="02040503050406030204" pitchFamily="18" charset="0"/>
                            </a:rPr>
                            <m:t>𝒂</m:t>
                          </m:r>
                        </m:e>
                        <m:sup>
                          <m:r>
                            <a:rPr lang="en-CA">
                              <a:solidFill>
                                <a:srgbClr val="FFC000"/>
                              </a:solidFill>
                              <a:latin typeface="Cambria Math" panose="02040503050406030204" pitchFamily="18" charset="0"/>
                            </a:rPr>
                            <m:t>(2)</m:t>
                          </m:r>
                        </m:sup>
                      </m:sSup>
                      <m:r>
                        <a:rPr lang="en-CA">
                          <a:latin typeface="Cambria Math" panose="02040503050406030204" pitchFamily="18" charset="0"/>
                        </a:rPr>
                        <m:t>=</m:t>
                      </m:r>
                      <m:r>
                        <a:rPr lang="en-CA">
                          <a:latin typeface="Cambria Math" panose="02040503050406030204" pitchFamily="18" charset="0"/>
                        </a:rPr>
                        <m:t>𝑔</m:t>
                      </m:r>
                      <m:d>
                        <m:dPr>
                          <m:ctrlPr>
                            <a:rPr lang="en-CA" i="1">
                              <a:latin typeface="Cambria Math" panose="02040503050406030204" pitchFamily="18" charset="0"/>
                            </a:rPr>
                          </m:ctrlPr>
                        </m:dPr>
                        <m:e>
                          <m:sSup>
                            <m:sSupPr>
                              <m:ctrlPr>
                                <a:rPr lang="en-CA" i="1" smtClean="0">
                                  <a:solidFill>
                                    <a:srgbClr val="FF0000"/>
                                  </a:solidFill>
                                  <a:latin typeface="Cambria Math" panose="02040503050406030204" pitchFamily="18" charset="0"/>
                                </a:rPr>
                              </m:ctrlPr>
                            </m:sSupPr>
                            <m:e>
                              <m:r>
                                <a:rPr lang="en-CA" b="1" i="1">
                                  <a:solidFill>
                                    <a:srgbClr val="FF0000"/>
                                  </a:solidFill>
                                  <a:latin typeface="Cambria Math" panose="02040503050406030204" pitchFamily="18" charset="0"/>
                                </a:rPr>
                                <m:t>𝒁</m:t>
                              </m:r>
                            </m:e>
                            <m:sup>
                              <m:r>
                                <a:rPr lang="en-CA">
                                  <a:solidFill>
                                    <a:srgbClr val="FF0000"/>
                                  </a:solidFill>
                                  <a:latin typeface="Cambria Math" panose="02040503050406030204" pitchFamily="18" charset="0"/>
                                </a:rPr>
                                <m:t>(2)</m:t>
                              </m:r>
                            </m:sup>
                          </m:sSup>
                        </m:e>
                      </m:d>
                    </m:oMath>
                  </m:oMathPara>
                </a14:m>
                <a:endParaRPr lang="fr-CA" dirty="0"/>
              </a:p>
              <a:p>
                <a:endParaRPr lang="en-US" sz="1200" dirty="0"/>
              </a:p>
              <a:p>
                <a:r>
                  <a:rPr lang="fr-CA" dirty="0"/>
                  <a:t>Pondérations : </a:t>
                </a:r>
                <a14:m>
                  <m:oMath xmlns:m="http://schemas.openxmlformats.org/officeDocument/2006/math">
                    <m:sSubSup>
                      <m:sSubSupPr>
                        <m:ctrlPr>
                          <a:rPr lang="en-US" i="1" dirty="0" smtClean="0">
                            <a:latin typeface="Cambria Math" panose="02040503050406030204" pitchFamily="18" charset="0"/>
                          </a:rPr>
                        </m:ctrlPr>
                      </m:sSubSupPr>
                      <m:e>
                        <m:r>
                          <a:rPr lang="en-CA" b="1" i="1" dirty="0" smtClean="0">
                            <a:latin typeface="Cambria Math" panose="02040503050406030204" pitchFamily="18" charset="0"/>
                          </a:rPr>
                          <m:t>𝑾</m:t>
                        </m:r>
                      </m:e>
                      <m:sub>
                        <m:r>
                          <a:rPr lang="en-US" dirty="0">
                            <a:latin typeface="Cambria Math" panose="02040503050406030204" pitchFamily="18" charset="0"/>
                          </a:rPr>
                          <m:t>(</m:t>
                        </m:r>
                        <m:r>
                          <a:rPr lang="en-CA" dirty="0" smtClean="0">
                            <a:latin typeface="Cambria Math" panose="02040503050406030204" pitchFamily="18" charset="0"/>
                          </a:rPr>
                          <m:t>𝑀</m:t>
                        </m:r>
                        <m:r>
                          <a:rPr lang="en-US" dirty="0" err="1">
                            <a:latin typeface="Cambria Math" panose="02040503050406030204" pitchFamily="18" charset="0"/>
                          </a:rPr>
                          <m:t>×</m:t>
                        </m:r>
                        <m:r>
                          <a:rPr lang="en-CA" dirty="0" smtClean="0">
                            <a:latin typeface="Cambria Math" panose="02040503050406030204" pitchFamily="18" charset="0"/>
                          </a:rPr>
                          <m:t>𝐾</m:t>
                        </m:r>
                        <m:r>
                          <a:rPr lang="en-US" dirty="0">
                            <a:latin typeface="Cambria Math" panose="02040503050406030204" pitchFamily="18" charset="0"/>
                          </a:rPr>
                          <m:t>)</m:t>
                        </m:r>
                        <m:r>
                          <m:rPr>
                            <m:nor/>
                          </m:rPr>
                          <a:rPr lang="en-US" dirty="0"/>
                          <m:t> </m:t>
                        </m:r>
                      </m:sub>
                      <m:sup>
                        <m:r>
                          <a:rPr lang="en-CA" dirty="0" smtClean="0">
                            <a:latin typeface="Cambria Math" panose="02040503050406030204" pitchFamily="18" charset="0"/>
                          </a:rPr>
                          <m:t>(2)</m:t>
                        </m:r>
                      </m:sup>
                    </m:sSubSup>
                    <m:r>
                      <a:rPr lang="en-CA" dirty="0" smtClean="0">
                        <a:latin typeface="Cambria Math" panose="02040503050406030204" pitchFamily="18" charset="0"/>
                      </a:rPr>
                      <m:t>=</m:t>
                    </m:r>
                    <m:sSubSup>
                      <m:sSubSupPr>
                        <m:ctrlPr>
                          <a:rPr lang="en-US" i="1" dirty="0">
                            <a:latin typeface="Cambria Math" panose="02040503050406030204" pitchFamily="18" charset="0"/>
                          </a:rPr>
                        </m:ctrlPr>
                      </m:sSubSupPr>
                      <m:e>
                        <m:r>
                          <a:rPr lang="en-CA" b="1" i="1" dirty="0">
                            <a:latin typeface="Cambria Math" panose="02040503050406030204" pitchFamily="18" charset="0"/>
                          </a:rPr>
                          <m:t>𝑾</m:t>
                        </m:r>
                      </m:e>
                      <m:sub>
                        <m:r>
                          <a:rPr lang="en-US" dirty="0">
                            <a:latin typeface="Cambria Math" panose="02040503050406030204" pitchFamily="18" charset="0"/>
                          </a:rPr>
                          <m:t>(</m:t>
                        </m:r>
                        <m:r>
                          <a:rPr lang="en-CA" dirty="0" smtClean="0">
                            <a:latin typeface="Cambria Math" panose="02040503050406030204" pitchFamily="18" charset="0"/>
                          </a:rPr>
                          <m:t>2</m:t>
                        </m:r>
                        <m:r>
                          <a:rPr lang="en-US" dirty="0" err="1">
                            <a:latin typeface="Cambria Math" panose="02040503050406030204" pitchFamily="18" charset="0"/>
                          </a:rPr>
                          <m:t>×</m:t>
                        </m:r>
                        <m:r>
                          <a:rPr lang="en-CA" dirty="0" smtClean="0">
                            <a:latin typeface="Cambria Math" panose="02040503050406030204" pitchFamily="18" charset="0"/>
                          </a:rPr>
                          <m:t>1</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m:t>
                        </m:r>
                        <m:r>
                          <a:rPr lang="en-CA" dirty="0" smtClean="0">
                            <a:latin typeface="Cambria Math" panose="02040503050406030204" pitchFamily="18" charset="0"/>
                          </a:rPr>
                          <m:t>2</m:t>
                        </m:r>
                        <m:r>
                          <a:rPr lang="en-CA" dirty="0">
                            <a:latin typeface="Cambria Math" panose="02040503050406030204" pitchFamily="18" charset="0"/>
                          </a:rPr>
                          <m:t>)</m:t>
                        </m:r>
                      </m:sup>
                    </m:sSubSup>
                  </m:oMath>
                </a14:m>
                <a:endParaRPr lang="fr-CA" dirty="0"/>
              </a:p>
              <a:p>
                <a:pPr/>
                <a14:m>
                  <m:oMathPara xmlns:m="http://schemas.openxmlformats.org/officeDocument/2006/math">
                    <m:oMathParaPr>
                      <m:jc m:val="centerGroup"/>
                    </m:oMathParaPr>
                    <m:oMath xmlns:m="http://schemas.openxmlformats.org/officeDocument/2006/math">
                      <m:sSup>
                        <m:sSupPr>
                          <m:ctrlPr>
                            <a:rPr lang="en-US" b="1" i="1" dirty="0" smtClean="0">
                              <a:solidFill>
                                <a:srgbClr val="0070C0"/>
                              </a:solidFill>
                              <a:latin typeface="Cambria Math" panose="02040503050406030204" pitchFamily="18" charset="0"/>
                            </a:rPr>
                          </m:ctrlPr>
                        </m:sSupPr>
                        <m:e>
                          <m:r>
                            <a:rPr lang="en-CA" b="1" i="1" dirty="0">
                              <a:solidFill>
                                <a:srgbClr val="0070C0"/>
                              </a:solidFill>
                              <a:latin typeface="Cambria Math" panose="02040503050406030204" pitchFamily="18" charset="0"/>
                            </a:rPr>
                            <m:t>𝑾</m:t>
                          </m:r>
                        </m:e>
                        <m:sup>
                          <m:r>
                            <a:rPr lang="en-CA" b="1" dirty="0">
                              <a:solidFill>
                                <a:srgbClr val="0070C0"/>
                              </a:solidFill>
                              <a:latin typeface="Cambria Math" panose="02040503050406030204" pitchFamily="18" charset="0"/>
                            </a:rPr>
                            <m:t>(</m:t>
                          </m:r>
                          <m:r>
                            <a:rPr lang="en-CA" b="1" i="1" dirty="0" smtClean="0">
                              <a:solidFill>
                                <a:srgbClr val="0070C0"/>
                              </a:solidFill>
                              <a:latin typeface="Cambria Math" panose="02040503050406030204" pitchFamily="18" charset="0"/>
                            </a:rPr>
                            <m:t>𝟐</m:t>
                          </m:r>
                          <m:r>
                            <a:rPr lang="en-CA" b="1" dirty="0">
                              <a:solidFill>
                                <a:srgbClr val="0070C0"/>
                              </a:solidFill>
                              <a:latin typeface="Cambria Math" panose="02040503050406030204" pitchFamily="18" charset="0"/>
                            </a:rPr>
                            <m:t>)</m:t>
                          </m:r>
                        </m:sup>
                      </m:sSup>
                      <m:r>
                        <a:rPr lang="en-CA" b="1" smtClean="0">
                          <a:latin typeface="Cambria Math" panose="02040503050406030204" pitchFamily="18" charset="0"/>
                        </a:rPr>
                        <m:t>=</m:t>
                      </m:r>
                      <m:d>
                        <m:dPr>
                          <m:begChr m:val="["/>
                          <m:endChr m:val="]"/>
                          <m:ctrlPr>
                            <a:rPr lang="en-CA" b="1" i="1" smtClean="0">
                              <a:latin typeface="Cambria Math" panose="02040503050406030204" pitchFamily="18" charset="0"/>
                            </a:rPr>
                          </m:ctrlPr>
                        </m:dPr>
                        <m:e>
                          <m:m>
                            <m:mPr>
                              <m:mcs>
                                <m:mc>
                                  <m:mcPr>
                                    <m:count m:val="2"/>
                                    <m:mcJc m:val="center"/>
                                  </m:mcPr>
                                </m:mc>
                              </m:mcs>
                              <m:ctrlPr>
                                <a:rPr lang="en-CA" b="1" i="1" smtClean="0">
                                  <a:solidFill>
                                    <a:srgbClr val="0070C0"/>
                                  </a:solidFill>
                                  <a:latin typeface="Cambria Math" panose="02040503050406030204" pitchFamily="18" charset="0"/>
                                </a:rPr>
                              </m:ctrlPr>
                            </m:mPr>
                            <m:mr>
                              <m:e>
                                <m:sSub>
                                  <m:sSubPr>
                                    <m:ctrlPr>
                                      <a:rPr lang="en-CA" b="1" i="1" smtClean="0">
                                        <a:solidFill>
                                          <a:srgbClr val="0070C0"/>
                                        </a:solidFill>
                                        <a:latin typeface="Cambria Math" panose="02040503050406030204" pitchFamily="18" charset="0"/>
                                      </a:rPr>
                                    </m:ctrlPr>
                                  </m:sSubPr>
                                  <m:e>
                                    <m:r>
                                      <a:rPr lang="en-CA" b="1" i="1" smtClean="0">
                                        <a:solidFill>
                                          <a:srgbClr val="0070C0"/>
                                        </a:solidFill>
                                        <a:latin typeface="Cambria Math" panose="02040503050406030204" pitchFamily="18" charset="0"/>
                                      </a:rPr>
                                      <m:t>𝒘</m:t>
                                    </m:r>
                                  </m:e>
                                  <m:sub>
                                    <m:r>
                                      <a:rPr lang="en-CA" b="1" i="1" smtClean="0">
                                        <a:solidFill>
                                          <a:srgbClr val="0070C0"/>
                                        </a:solidFill>
                                        <a:latin typeface="Cambria Math" panose="02040503050406030204" pitchFamily="18" charset="0"/>
                                      </a:rPr>
                                      <m:t>𝑪𝑬</m:t>
                                    </m:r>
                                  </m:sub>
                                </m:sSub>
                              </m:e>
                              <m:e>
                                <m:sSub>
                                  <m:sSubPr>
                                    <m:ctrlPr>
                                      <a:rPr lang="en-CA" b="1" i="1" smtClean="0">
                                        <a:solidFill>
                                          <a:srgbClr val="0070C0"/>
                                        </a:solidFill>
                                        <a:latin typeface="Cambria Math" panose="02040503050406030204" pitchFamily="18" charset="0"/>
                                      </a:rPr>
                                    </m:ctrlPr>
                                  </m:sSubPr>
                                  <m:e>
                                    <m:r>
                                      <a:rPr lang="en-CA" b="1" i="1" smtClean="0">
                                        <a:solidFill>
                                          <a:srgbClr val="0070C0"/>
                                        </a:solidFill>
                                        <a:latin typeface="Cambria Math" panose="02040503050406030204" pitchFamily="18" charset="0"/>
                                      </a:rPr>
                                      <m:t>𝒘</m:t>
                                    </m:r>
                                  </m:e>
                                  <m:sub>
                                    <m:r>
                                      <a:rPr lang="en-CA" b="1" i="1" smtClean="0">
                                        <a:solidFill>
                                          <a:srgbClr val="0070C0"/>
                                        </a:solidFill>
                                        <a:latin typeface="Cambria Math" panose="02040503050406030204" pitchFamily="18" charset="0"/>
                                      </a:rPr>
                                      <m:t>𝑫𝑬</m:t>
                                    </m:r>
                                  </m:sub>
                                </m:sSub>
                              </m:e>
                            </m:mr>
                          </m:m>
                        </m:e>
                      </m:d>
                    </m:oMath>
                  </m:oMathPara>
                </a14:m>
                <a:endParaRPr lang="fr-CA"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581192" y="2180496"/>
                <a:ext cx="5366847" cy="4140767"/>
              </a:xfrm>
              <a:blipFill>
                <a:blip r:embed="rId6"/>
                <a:stretch>
                  <a:fillRect l="-1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20B2C887-2812-4372-BA53-82B001DBEF63}"/>
                  </a:ext>
                </a:extLst>
              </p:cNvPr>
              <p:cNvSpPr>
                <a:spLocks noGrp="1"/>
              </p:cNvSpPr>
              <p:nvPr>
                <p:ph sz="half" idx="4294967295"/>
                <p:custDataLst>
                  <p:tags r:id="rId3"/>
                </p:custDataLst>
              </p:nvPr>
            </p:nvSpPr>
            <p:spPr>
              <a:xfrm>
                <a:off x="5764046" y="2075210"/>
                <a:ext cx="5846762" cy="4351338"/>
              </a:xfrm>
            </p:spPr>
            <p:txBody>
              <a:bodyPr>
                <a:normAutofit/>
              </a:bodyPr>
              <a:lstStyle/>
              <a:p>
                <a:r>
                  <a:rPr lang="fr-CA" dirty="0"/>
                  <a:t>Unités de sortie : </a:t>
                </a:r>
                <a14:m>
                  <m:oMath xmlns:m="http://schemas.openxmlformats.org/officeDocument/2006/math">
                    <m:sSubSup>
                      <m:sSubSupPr>
                        <m:ctrlPr>
                          <a:rPr lang="en-US" i="1" dirty="0">
                            <a:latin typeface="Cambria Math" panose="02040503050406030204" pitchFamily="18" charset="0"/>
                          </a:rPr>
                        </m:ctrlPr>
                      </m:sSubSupPr>
                      <m:e>
                        <m:r>
                          <a:rPr lang="en-CA" b="1" i="1" dirty="0">
                            <a:latin typeface="Cambria Math" panose="02040503050406030204" pitchFamily="18" charset="0"/>
                          </a:rPr>
                          <m:t>𝒁</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CA" dirty="0" smtClean="0">
                            <a:latin typeface="Cambria Math" panose="02040503050406030204" pitchFamily="18" charset="0"/>
                          </a:rPr>
                          <m:t>𝐾</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m:t>
                        </m:r>
                        <m:r>
                          <a:rPr lang="en-CA" dirty="0" smtClean="0">
                            <a:latin typeface="Cambria Math" panose="02040503050406030204" pitchFamily="18" charset="0"/>
                          </a:rPr>
                          <m:t>3</m:t>
                        </m:r>
                        <m:r>
                          <a:rPr lang="en-CA" dirty="0">
                            <a:latin typeface="Cambria Math" panose="02040503050406030204" pitchFamily="18" charset="0"/>
                          </a:rPr>
                          <m:t>)</m:t>
                        </m:r>
                      </m:sup>
                    </m:sSubSup>
                    <m:r>
                      <a:rPr lang="en-CA" dirty="0" smtClean="0">
                        <a:latin typeface="Cambria Math" panose="02040503050406030204" pitchFamily="18" charset="0"/>
                      </a:rPr>
                      <m:t>=</m:t>
                    </m:r>
                    <m:sSubSup>
                      <m:sSubSupPr>
                        <m:ctrlPr>
                          <a:rPr lang="en-US" i="1" dirty="0">
                            <a:latin typeface="Cambria Math" panose="02040503050406030204" pitchFamily="18" charset="0"/>
                          </a:rPr>
                        </m:ctrlPr>
                      </m:sSubSupPr>
                      <m:e>
                        <m:r>
                          <a:rPr lang="en-CA" b="1" i="1" dirty="0">
                            <a:latin typeface="Cambria Math" panose="02040503050406030204" pitchFamily="18" charset="0"/>
                          </a:rPr>
                          <m:t>𝒁</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CA" dirty="0" smtClean="0">
                            <a:latin typeface="Cambria Math" panose="02040503050406030204" pitchFamily="18" charset="0"/>
                          </a:rPr>
                          <m:t>1</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m:t>
                        </m:r>
                        <m:r>
                          <a:rPr lang="en-CA" dirty="0" smtClean="0">
                            <a:latin typeface="Cambria Math" panose="02040503050406030204" pitchFamily="18" charset="0"/>
                          </a:rPr>
                          <m:t>3</m:t>
                        </m:r>
                        <m:r>
                          <a:rPr lang="en-CA" dirty="0">
                            <a:latin typeface="Cambria Math" panose="02040503050406030204" pitchFamily="18" charset="0"/>
                          </a:rPr>
                          <m:t>)</m:t>
                        </m:r>
                      </m:sup>
                    </m:sSubSup>
                  </m:oMath>
                </a14:m>
                <a:endParaRPr lang="fr-CA" dirty="0"/>
              </a:p>
              <a:p>
                <a:pPr/>
                <a14:m>
                  <m:oMathPara xmlns:m="http://schemas.openxmlformats.org/officeDocument/2006/math">
                    <m:oMathParaPr>
                      <m:jc m:val="centerGroup"/>
                    </m:oMathParaPr>
                    <m:oMath xmlns:m="http://schemas.openxmlformats.org/officeDocument/2006/math">
                      <m:sSup>
                        <m:sSupPr>
                          <m:ctrlPr>
                            <a:rPr lang="en-CA" i="1" smtClean="0">
                              <a:solidFill>
                                <a:srgbClr val="FF0000"/>
                              </a:solidFill>
                              <a:latin typeface="Cambria Math" panose="02040503050406030204" pitchFamily="18" charset="0"/>
                            </a:rPr>
                          </m:ctrlPr>
                        </m:sSupPr>
                        <m:e>
                          <m:r>
                            <a:rPr lang="en-CA" b="1" i="1" smtClean="0">
                              <a:solidFill>
                                <a:srgbClr val="FF0000"/>
                              </a:solidFill>
                              <a:latin typeface="Cambria Math" panose="02040503050406030204" pitchFamily="18" charset="0"/>
                            </a:rPr>
                            <m:t>𝒁</m:t>
                          </m:r>
                        </m:e>
                        <m:sup>
                          <m:r>
                            <a:rPr lang="en-CA" smtClean="0">
                              <a:solidFill>
                                <a:srgbClr val="FF0000"/>
                              </a:solidFill>
                              <a:latin typeface="Cambria Math" panose="02040503050406030204" pitchFamily="18" charset="0"/>
                            </a:rPr>
                            <m:t>(3)</m:t>
                          </m:r>
                        </m:sup>
                      </m:sSup>
                      <m:r>
                        <a:rPr lang="en-CA">
                          <a:latin typeface="Cambria Math" panose="02040503050406030204" pitchFamily="18" charset="0"/>
                        </a:rPr>
                        <m:t>=</m:t>
                      </m:r>
                      <m:d>
                        <m:dPr>
                          <m:begChr m:val="["/>
                          <m:endChr m:val="]"/>
                          <m:ctrlPr>
                            <a:rPr lang="en-CA" i="1" smtClean="0">
                              <a:latin typeface="Cambria Math" panose="02040503050406030204" pitchFamily="18" charset="0"/>
                            </a:rPr>
                          </m:ctrlPr>
                        </m:dPr>
                        <m:e>
                          <m:m>
                            <m:mPr>
                              <m:mcs>
                                <m:mc>
                                  <m:mcPr>
                                    <m:count m:val="1"/>
                                    <m:mcJc m:val="center"/>
                                  </m:mcPr>
                                </m:mc>
                              </m:mcs>
                              <m:ctrlPr>
                                <a:rPr lang="en-CA" b="1" i="1" smtClean="0">
                                  <a:solidFill>
                                    <a:srgbClr val="FF0000"/>
                                  </a:solidFill>
                                  <a:latin typeface="Cambria Math" panose="02040503050406030204" pitchFamily="18" charset="0"/>
                                </a:rPr>
                              </m:ctrlPr>
                            </m:mPr>
                            <m:mr>
                              <m:e>
                                <m:sSub>
                                  <m:sSubPr>
                                    <m:ctrlPr>
                                      <a:rPr lang="en-CA" b="1" i="1" smtClean="0">
                                        <a:solidFill>
                                          <a:srgbClr val="FF0000"/>
                                        </a:solidFill>
                                        <a:latin typeface="Cambria Math" panose="02040503050406030204" pitchFamily="18" charset="0"/>
                                      </a:rPr>
                                    </m:ctrlPr>
                                  </m:sSubPr>
                                  <m:e>
                                    <m:r>
                                      <a:rPr lang="en-CA" b="1" i="1" smtClean="0">
                                        <a:solidFill>
                                          <a:srgbClr val="FF0000"/>
                                        </a:solidFill>
                                        <a:latin typeface="Cambria Math" panose="02040503050406030204" pitchFamily="18" charset="0"/>
                                      </a:rPr>
                                      <m:t>𝒁</m:t>
                                    </m:r>
                                  </m:e>
                                  <m:sub>
                                    <m:r>
                                      <a:rPr lang="en-CA" b="1" i="1" smtClean="0">
                                        <a:solidFill>
                                          <a:srgbClr val="FF0000"/>
                                        </a:solidFill>
                                        <a:latin typeface="Cambria Math" panose="02040503050406030204" pitchFamily="18" charset="0"/>
                                      </a:rPr>
                                      <m:t>𝑬</m:t>
                                    </m:r>
                                    <m:r>
                                      <a:rPr lang="en-CA" b="0" i="0" smtClean="0">
                                        <a:solidFill>
                                          <a:srgbClr val="FF0000"/>
                                        </a:solidFill>
                                        <a:latin typeface="Cambria Math" panose="02040503050406030204" pitchFamily="18" charset="0"/>
                                      </a:rPr>
                                      <m:t>,</m:t>
                                    </m:r>
                                    <m:r>
                                      <a:rPr lang="en-CA" b="0" i="1" smtClean="0">
                                        <a:solidFill>
                                          <a:srgbClr val="FF0000"/>
                                        </a:solidFill>
                                        <a:latin typeface="Cambria Math" panose="02040503050406030204" pitchFamily="18" charset="0"/>
                                      </a:rPr>
                                      <m:t>1</m:t>
                                    </m:r>
                                  </m:sub>
                                </m:sSub>
                              </m:e>
                            </m:mr>
                            <m:mr>
                              <m:e>
                                <m:r>
                                  <a:rPr lang="en-CA" b="0" smtClean="0">
                                    <a:solidFill>
                                      <a:srgbClr val="FF0000"/>
                                    </a:solidFill>
                                    <a:latin typeface="Cambria Math" panose="02040503050406030204" pitchFamily="18" charset="0"/>
                                  </a:rPr>
                                  <m:t>⋮</m:t>
                                </m:r>
                              </m:e>
                            </m:mr>
                            <m:mr>
                              <m:e>
                                <m:sSub>
                                  <m:sSubPr>
                                    <m:ctrlPr>
                                      <a:rPr lang="en-CA" b="1" i="1" smtClean="0">
                                        <a:solidFill>
                                          <a:srgbClr val="FF0000"/>
                                        </a:solidFill>
                                        <a:latin typeface="Cambria Math" panose="02040503050406030204" pitchFamily="18" charset="0"/>
                                      </a:rPr>
                                    </m:ctrlPr>
                                  </m:sSubPr>
                                  <m:e>
                                    <m:r>
                                      <a:rPr lang="en-CA" b="1" i="1" smtClean="0">
                                        <a:solidFill>
                                          <a:srgbClr val="FF0000"/>
                                        </a:solidFill>
                                        <a:latin typeface="Cambria Math" panose="02040503050406030204" pitchFamily="18" charset="0"/>
                                      </a:rPr>
                                      <m:t>𝒁</m:t>
                                    </m:r>
                                  </m:e>
                                  <m:sub>
                                    <m:r>
                                      <a:rPr lang="en-CA" b="1" i="1" smtClean="0">
                                        <a:solidFill>
                                          <a:srgbClr val="FF0000"/>
                                        </a:solidFill>
                                        <a:latin typeface="Cambria Math" panose="02040503050406030204" pitchFamily="18" charset="0"/>
                                      </a:rPr>
                                      <m:t>𝑬</m:t>
                                    </m:r>
                                    <m:r>
                                      <a:rPr lang="en-CA" b="0" i="0" smtClean="0">
                                        <a:solidFill>
                                          <a:srgbClr val="FF0000"/>
                                        </a:solidFill>
                                        <a:latin typeface="Cambria Math" panose="02040503050406030204" pitchFamily="18" charset="0"/>
                                      </a:rPr>
                                      <m:t>,</m:t>
                                    </m:r>
                                    <m:r>
                                      <a:rPr lang="en-CA" b="0" i="1" smtClean="0">
                                        <a:solidFill>
                                          <a:srgbClr val="FF0000"/>
                                        </a:solidFill>
                                        <a:latin typeface="Cambria Math" panose="02040503050406030204" pitchFamily="18" charset="0"/>
                                      </a:rPr>
                                      <m:t>𝑛</m:t>
                                    </m:r>
                                  </m:sub>
                                </m:sSub>
                              </m:e>
                            </m:mr>
                          </m:m>
                        </m:e>
                      </m:d>
                      <m:r>
                        <a:rPr lang="en-CA" smtClean="0">
                          <a:latin typeface="Cambria Math" panose="02040503050406030204" pitchFamily="18" charset="0"/>
                        </a:rPr>
                        <m:t>=</m:t>
                      </m:r>
                      <m:sSup>
                        <m:sSupPr>
                          <m:ctrlPr>
                            <a:rPr lang="en-CA" i="1" smtClean="0">
                              <a:solidFill>
                                <a:srgbClr val="FFC000"/>
                              </a:solidFill>
                              <a:latin typeface="Cambria Math" panose="02040503050406030204" pitchFamily="18" charset="0"/>
                            </a:rPr>
                          </m:ctrlPr>
                        </m:sSupPr>
                        <m:e>
                          <m:r>
                            <a:rPr lang="en-CA" b="1" i="1">
                              <a:solidFill>
                                <a:srgbClr val="FFC000"/>
                              </a:solidFill>
                              <a:latin typeface="Cambria Math" panose="02040503050406030204" pitchFamily="18" charset="0"/>
                            </a:rPr>
                            <m:t>𝒂</m:t>
                          </m:r>
                        </m:e>
                        <m:sup>
                          <m:r>
                            <a:rPr lang="en-CA">
                              <a:solidFill>
                                <a:srgbClr val="FFC000"/>
                              </a:solidFill>
                              <a:latin typeface="Cambria Math" panose="02040503050406030204" pitchFamily="18" charset="0"/>
                            </a:rPr>
                            <m:t>(2)</m:t>
                          </m:r>
                        </m:sup>
                      </m:sSup>
                      <m:sSup>
                        <m:sSupPr>
                          <m:ctrlPr>
                            <a:rPr lang="en-CA" i="1" smtClean="0">
                              <a:solidFill>
                                <a:srgbClr val="0070C0"/>
                              </a:solidFill>
                              <a:latin typeface="Cambria Math" panose="02040503050406030204" pitchFamily="18" charset="0"/>
                            </a:rPr>
                          </m:ctrlPr>
                        </m:sSupPr>
                        <m:e>
                          <m:r>
                            <a:rPr lang="en-CA" b="1" i="1" smtClean="0">
                              <a:solidFill>
                                <a:srgbClr val="0070C0"/>
                              </a:solidFill>
                              <a:latin typeface="Cambria Math" panose="02040503050406030204" pitchFamily="18" charset="0"/>
                            </a:rPr>
                            <m:t>𝑾</m:t>
                          </m:r>
                        </m:e>
                        <m:sup>
                          <m:r>
                            <a:rPr lang="en-CA" smtClean="0">
                              <a:solidFill>
                                <a:srgbClr val="0070C0"/>
                              </a:solidFill>
                              <a:latin typeface="Cambria Math" panose="02040503050406030204" pitchFamily="18" charset="0"/>
                            </a:rPr>
                            <m:t>(2)</m:t>
                          </m:r>
                        </m:sup>
                      </m:sSup>
                    </m:oMath>
                  </m:oMathPara>
                </a14:m>
                <a:endParaRPr lang="fr-CA" dirty="0"/>
              </a:p>
              <a:p>
                <a:endParaRPr lang="en-CA" sz="1200" dirty="0"/>
              </a:p>
              <a:p>
                <a:r>
                  <a:rPr lang="fr-CA" dirty="0"/>
                  <a:t>Fonction d’activation : </a:t>
                </a:r>
                <a14:m>
                  <m:oMath xmlns:m="http://schemas.openxmlformats.org/officeDocument/2006/math">
                    <m:sSubSup>
                      <m:sSubSupPr>
                        <m:ctrlPr>
                          <a:rPr lang="en-US" i="1" dirty="0">
                            <a:latin typeface="Cambria Math" panose="02040503050406030204" pitchFamily="18" charset="0"/>
                          </a:rPr>
                        </m:ctrlPr>
                      </m:sSubSupPr>
                      <m:e>
                        <m:r>
                          <a:rPr lang="en-CA" b="1" i="1" dirty="0" smtClean="0">
                            <a:latin typeface="Cambria Math" panose="02040503050406030204" pitchFamily="18" charset="0"/>
                          </a:rPr>
                          <m:t>𝒂</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CA" b="0" i="1" dirty="0" smtClean="0">
                            <a:latin typeface="Cambria Math" panose="02040503050406030204" pitchFamily="18" charset="0"/>
                          </a:rPr>
                          <m:t>𝐾</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(2)</m:t>
                        </m:r>
                      </m:sup>
                    </m:sSubSup>
                    <m:r>
                      <a:rPr lang="en-CA" dirty="0" smtClean="0">
                        <a:latin typeface="Cambria Math" panose="02040503050406030204" pitchFamily="18" charset="0"/>
                      </a:rPr>
                      <m:t>=</m:t>
                    </m:r>
                    <m:sSubSup>
                      <m:sSubSupPr>
                        <m:ctrlPr>
                          <a:rPr lang="en-US" i="1" dirty="0">
                            <a:latin typeface="Cambria Math" panose="02040503050406030204" pitchFamily="18" charset="0"/>
                          </a:rPr>
                        </m:ctrlPr>
                      </m:sSubSupPr>
                      <m:e>
                        <m:r>
                          <a:rPr lang="en-CA" b="1" i="1" dirty="0">
                            <a:latin typeface="Cambria Math" panose="02040503050406030204" pitchFamily="18" charset="0"/>
                          </a:rPr>
                          <m:t>𝒂</m:t>
                        </m:r>
                      </m:e>
                      <m:sub>
                        <m:r>
                          <a:rPr lang="en-US" dirty="0">
                            <a:latin typeface="Cambria Math" panose="02040503050406030204" pitchFamily="18" charset="0"/>
                          </a:rPr>
                          <m:t>(</m:t>
                        </m:r>
                        <m:r>
                          <a:rPr lang="en-CA" dirty="0">
                            <a:latin typeface="Cambria Math" panose="02040503050406030204" pitchFamily="18" charset="0"/>
                          </a:rPr>
                          <m:t>𝑛</m:t>
                        </m:r>
                        <m:r>
                          <a:rPr lang="en-US" dirty="0" err="1">
                            <a:latin typeface="Cambria Math" panose="02040503050406030204" pitchFamily="18" charset="0"/>
                          </a:rPr>
                          <m:t>×</m:t>
                        </m:r>
                        <m:r>
                          <a:rPr lang="en-CA" b="0" i="1" dirty="0" smtClean="0">
                            <a:latin typeface="Cambria Math" panose="02040503050406030204" pitchFamily="18" charset="0"/>
                          </a:rPr>
                          <m:t>1</m:t>
                        </m:r>
                        <m:r>
                          <a:rPr lang="en-US" dirty="0">
                            <a:latin typeface="Cambria Math" panose="02040503050406030204" pitchFamily="18" charset="0"/>
                          </a:rPr>
                          <m:t>)</m:t>
                        </m:r>
                        <m:r>
                          <m:rPr>
                            <m:nor/>
                          </m:rPr>
                          <a:rPr lang="en-US" dirty="0"/>
                          <m:t> </m:t>
                        </m:r>
                      </m:sub>
                      <m:sup>
                        <m:r>
                          <a:rPr lang="en-CA" dirty="0">
                            <a:latin typeface="Cambria Math" panose="02040503050406030204" pitchFamily="18" charset="0"/>
                          </a:rPr>
                          <m:t>(2)</m:t>
                        </m:r>
                      </m:sup>
                    </m:sSubSup>
                  </m:oMath>
                </a14:m>
                <a:endParaRPr lang="fr-CA" dirty="0"/>
              </a:p>
              <a:p>
                <a:pPr/>
                <a14:m>
                  <m:oMathPara xmlns:m="http://schemas.openxmlformats.org/officeDocument/2006/math">
                    <m:oMathParaPr>
                      <m:jc m:val="centerGroup"/>
                    </m:oMathParaPr>
                    <m:oMath xmlns:m="http://schemas.openxmlformats.org/officeDocument/2006/math">
                      <m:acc>
                        <m:accPr>
                          <m:chr m:val="̂"/>
                          <m:ctrlPr>
                            <a:rPr lang="en-CA" b="1" i="1" smtClean="0">
                              <a:latin typeface="Cambria Math" panose="02040503050406030204" pitchFamily="18" charset="0"/>
                            </a:rPr>
                          </m:ctrlPr>
                        </m:accPr>
                        <m:e>
                          <m:r>
                            <a:rPr lang="en-CA" b="1" i="1" smtClean="0">
                              <a:latin typeface="Cambria Math" panose="02040503050406030204" pitchFamily="18" charset="0"/>
                            </a:rPr>
                            <m:t>𝒚</m:t>
                          </m:r>
                        </m:e>
                      </m:acc>
                      <m:r>
                        <a:rPr lang="en-CA" b="0" i="0" smtClean="0">
                          <a:latin typeface="Cambria Math" panose="02040503050406030204" pitchFamily="18" charset="0"/>
                        </a:rPr>
                        <m:t>=</m:t>
                      </m:r>
                      <m:sSup>
                        <m:sSupPr>
                          <m:ctrlPr>
                            <a:rPr lang="en-CA" i="1" smtClean="0">
                              <a:solidFill>
                                <a:srgbClr val="FFC000"/>
                              </a:solidFill>
                              <a:latin typeface="Cambria Math" panose="02040503050406030204" pitchFamily="18" charset="0"/>
                            </a:rPr>
                          </m:ctrlPr>
                        </m:sSupPr>
                        <m:e>
                          <m:r>
                            <a:rPr lang="en-CA" b="1" i="1" smtClean="0">
                              <a:solidFill>
                                <a:srgbClr val="FFC000"/>
                              </a:solidFill>
                              <a:latin typeface="Cambria Math" panose="02040503050406030204" pitchFamily="18" charset="0"/>
                            </a:rPr>
                            <m:t>𝒂</m:t>
                          </m:r>
                        </m:e>
                        <m:sup>
                          <m:r>
                            <a:rPr lang="en-CA" smtClean="0">
                              <a:solidFill>
                                <a:srgbClr val="FFC000"/>
                              </a:solidFill>
                              <a:latin typeface="Cambria Math" panose="02040503050406030204" pitchFamily="18" charset="0"/>
                            </a:rPr>
                            <m:t>(</m:t>
                          </m:r>
                          <m:r>
                            <a:rPr lang="en-CA" b="0" i="0" smtClean="0">
                              <a:solidFill>
                                <a:srgbClr val="FFC000"/>
                              </a:solidFill>
                              <a:latin typeface="Cambria Math" panose="02040503050406030204" pitchFamily="18" charset="0"/>
                            </a:rPr>
                            <m:t>3</m:t>
                          </m:r>
                          <m:r>
                            <a:rPr lang="en-CA" smtClean="0">
                              <a:solidFill>
                                <a:srgbClr val="FFC000"/>
                              </a:solidFill>
                              <a:latin typeface="Cambria Math" panose="02040503050406030204" pitchFamily="18" charset="0"/>
                            </a:rPr>
                            <m:t>)</m:t>
                          </m:r>
                        </m:sup>
                      </m:sSup>
                      <m:r>
                        <a:rPr lang="en-CA">
                          <a:latin typeface="Cambria Math" panose="02040503050406030204" pitchFamily="18" charset="0"/>
                        </a:rPr>
                        <m:t>=</m:t>
                      </m:r>
                      <m:d>
                        <m:dPr>
                          <m:begChr m:val="["/>
                          <m:endChr m:val="]"/>
                          <m:ctrlPr>
                            <a:rPr lang="en-CA" i="1" smtClean="0">
                              <a:latin typeface="Cambria Math" panose="02040503050406030204" pitchFamily="18" charset="0"/>
                            </a:rPr>
                          </m:ctrlPr>
                        </m:dPr>
                        <m:e>
                          <m:m>
                            <m:mPr>
                              <m:mcs>
                                <m:mc>
                                  <m:mcPr>
                                    <m:count m:val="1"/>
                                    <m:mcJc m:val="center"/>
                                  </m:mcPr>
                                </m:mc>
                              </m:mcs>
                              <m:ctrlPr>
                                <a:rPr lang="en-CA" i="1" smtClean="0">
                                  <a:solidFill>
                                    <a:srgbClr val="FFC000"/>
                                  </a:solidFill>
                                  <a:latin typeface="Cambria Math" panose="02040503050406030204" pitchFamily="18" charset="0"/>
                                </a:rPr>
                              </m:ctrlPr>
                            </m:mPr>
                            <m:mr>
                              <m:e>
                                <m:f>
                                  <m:fPr>
                                    <m:type m:val="lin"/>
                                    <m:ctrlPr>
                                      <a:rPr lang="en-CA" i="1">
                                        <a:solidFill>
                                          <a:srgbClr val="FFC000"/>
                                        </a:solidFill>
                                        <a:latin typeface="Cambria Math" panose="02040503050406030204" pitchFamily="18" charset="0"/>
                                      </a:rPr>
                                    </m:ctrlPr>
                                  </m:fPr>
                                  <m:num>
                                    <m:r>
                                      <a:rPr lang="en-CA" b="0" i="1">
                                        <a:solidFill>
                                          <a:srgbClr val="FFC000"/>
                                        </a:solidFill>
                                        <a:latin typeface="Cambria Math" panose="02040503050406030204" pitchFamily="18" charset="0"/>
                                      </a:rPr>
                                      <m:t>1</m:t>
                                    </m:r>
                                  </m:num>
                                  <m:den>
                                    <m:d>
                                      <m:dPr>
                                        <m:ctrlPr>
                                          <a:rPr lang="en-CA" i="1">
                                            <a:solidFill>
                                              <a:srgbClr val="FFC000"/>
                                            </a:solidFill>
                                            <a:latin typeface="Cambria Math" panose="02040503050406030204" pitchFamily="18" charset="0"/>
                                          </a:rPr>
                                        </m:ctrlPr>
                                      </m:dPr>
                                      <m:e>
                                        <m:r>
                                          <a:rPr lang="en-CA" b="0" i="1">
                                            <a:solidFill>
                                              <a:srgbClr val="FFC000"/>
                                            </a:solidFill>
                                            <a:latin typeface="Cambria Math" panose="02040503050406030204" pitchFamily="18" charset="0"/>
                                          </a:rPr>
                                          <m:t>1</m:t>
                                        </m:r>
                                        <m:r>
                                          <a:rPr lang="en-CA" b="0">
                                            <a:solidFill>
                                              <a:srgbClr val="FFC000"/>
                                            </a:solidFill>
                                            <a:latin typeface="Cambria Math" panose="02040503050406030204" pitchFamily="18" charset="0"/>
                                          </a:rPr>
                                          <m:t>+</m:t>
                                        </m:r>
                                        <m:sSup>
                                          <m:sSupPr>
                                            <m:ctrlPr>
                                              <a:rPr lang="en-CA" i="1">
                                                <a:solidFill>
                                                  <a:srgbClr val="FFC000"/>
                                                </a:solidFill>
                                                <a:latin typeface="Cambria Math" panose="02040503050406030204" pitchFamily="18" charset="0"/>
                                              </a:rPr>
                                            </m:ctrlPr>
                                          </m:sSupPr>
                                          <m:e>
                                            <m:r>
                                              <a:rPr lang="en-CA" b="0" i="1">
                                                <a:solidFill>
                                                  <a:srgbClr val="FFC000"/>
                                                </a:solidFill>
                                                <a:latin typeface="Cambria Math" panose="02040503050406030204" pitchFamily="18" charset="0"/>
                                              </a:rPr>
                                              <m:t>𝑒</m:t>
                                            </m:r>
                                          </m:e>
                                          <m:sup>
                                            <m:r>
                                              <a:rPr lang="en-CA" b="0">
                                                <a:solidFill>
                                                  <a:srgbClr val="FFC000"/>
                                                </a:solidFill>
                                                <a:latin typeface="Cambria Math" panose="02040503050406030204" pitchFamily="18" charset="0"/>
                                              </a:rPr>
                                              <m:t>−</m:t>
                                            </m:r>
                                            <m:sSub>
                                              <m:sSubPr>
                                                <m:ctrlPr>
                                                  <a:rPr lang="en-CA" i="1">
                                                    <a:solidFill>
                                                      <a:srgbClr val="FFC000"/>
                                                    </a:solidFill>
                                                    <a:latin typeface="Cambria Math" panose="02040503050406030204" pitchFamily="18" charset="0"/>
                                                  </a:rPr>
                                                </m:ctrlPr>
                                              </m:sSubPr>
                                              <m:e>
                                                <m:r>
                                                  <a:rPr lang="en-CA" b="1" i="1">
                                                    <a:solidFill>
                                                      <a:srgbClr val="FFC000"/>
                                                    </a:solidFill>
                                                    <a:latin typeface="Cambria Math" panose="02040503050406030204" pitchFamily="18" charset="0"/>
                                                  </a:rPr>
                                                  <m:t>𝒁</m:t>
                                                </m:r>
                                              </m:e>
                                              <m:sub>
                                                <m:r>
                                                  <a:rPr lang="en-CA" b="1" i="1" smtClean="0">
                                                    <a:solidFill>
                                                      <a:srgbClr val="FFC000"/>
                                                    </a:solidFill>
                                                    <a:latin typeface="Cambria Math" panose="02040503050406030204" pitchFamily="18" charset="0"/>
                                                  </a:rPr>
                                                  <m:t>𝑬</m:t>
                                                </m:r>
                                                <m:r>
                                                  <a:rPr lang="en-CA" b="0" i="0" smtClean="0">
                                                    <a:solidFill>
                                                      <a:srgbClr val="FFC000"/>
                                                    </a:solidFill>
                                                    <a:latin typeface="Cambria Math" panose="02040503050406030204" pitchFamily="18" charset="0"/>
                                                  </a:rPr>
                                                  <m:t>,</m:t>
                                                </m:r>
                                                <m:r>
                                                  <a:rPr lang="en-CA" b="0" i="1">
                                                    <a:solidFill>
                                                      <a:srgbClr val="FFC000"/>
                                                    </a:solidFill>
                                                    <a:latin typeface="Cambria Math" panose="02040503050406030204" pitchFamily="18" charset="0"/>
                                                  </a:rPr>
                                                  <m:t>1</m:t>
                                                </m:r>
                                              </m:sub>
                                            </m:sSub>
                                          </m:sup>
                                        </m:sSup>
                                      </m:e>
                                    </m:d>
                                  </m:den>
                                </m:f>
                              </m:e>
                            </m:mr>
                            <m:mr>
                              <m:e>
                                <m:r>
                                  <a:rPr lang="en-CA" b="0">
                                    <a:solidFill>
                                      <a:srgbClr val="FFC000"/>
                                    </a:solidFill>
                                    <a:latin typeface="Cambria Math" panose="02040503050406030204" pitchFamily="18" charset="0"/>
                                  </a:rPr>
                                  <m:t>⋮</m:t>
                                </m:r>
                              </m:e>
                            </m:mr>
                            <m:mr>
                              <m:e>
                                <m:f>
                                  <m:fPr>
                                    <m:type m:val="lin"/>
                                    <m:ctrlPr>
                                      <a:rPr lang="en-CA" i="1">
                                        <a:solidFill>
                                          <a:srgbClr val="FFC000"/>
                                        </a:solidFill>
                                        <a:latin typeface="Cambria Math" panose="02040503050406030204" pitchFamily="18" charset="0"/>
                                      </a:rPr>
                                    </m:ctrlPr>
                                  </m:fPr>
                                  <m:num>
                                    <m:r>
                                      <a:rPr lang="en-CA" b="0" i="1">
                                        <a:solidFill>
                                          <a:srgbClr val="FFC000"/>
                                        </a:solidFill>
                                        <a:latin typeface="Cambria Math" panose="02040503050406030204" pitchFamily="18" charset="0"/>
                                      </a:rPr>
                                      <m:t>1</m:t>
                                    </m:r>
                                  </m:num>
                                  <m:den>
                                    <m:d>
                                      <m:dPr>
                                        <m:ctrlPr>
                                          <a:rPr lang="en-CA" i="1">
                                            <a:solidFill>
                                              <a:srgbClr val="FFC000"/>
                                            </a:solidFill>
                                            <a:latin typeface="Cambria Math" panose="02040503050406030204" pitchFamily="18" charset="0"/>
                                          </a:rPr>
                                        </m:ctrlPr>
                                      </m:dPr>
                                      <m:e>
                                        <m:r>
                                          <a:rPr lang="en-CA" b="0" i="1">
                                            <a:solidFill>
                                              <a:srgbClr val="FFC000"/>
                                            </a:solidFill>
                                            <a:latin typeface="Cambria Math" panose="02040503050406030204" pitchFamily="18" charset="0"/>
                                          </a:rPr>
                                          <m:t>1</m:t>
                                        </m:r>
                                        <m:r>
                                          <a:rPr lang="en-CA" b="0">
                                            <a:solidFill>
                                              <a:srgbClr val="FFC000"/>
                                            </a:solidFill>
                                            <a:latin typeface="Cambria Math" panose="02040503050406030204" pitchFamily="18" charset="0"/>
                                          </a:rPr>
                                          <m:t>+</m:t>
                                        </m:r>
                                        <m:sSup>
                                          <m:sSupPr>
                                            <m:ctrlPr>
                                              <a:rPr lang="en-CA" i="1">
                                                <a:solidFill>
                                                  <a:srgbClr val="FFC000"/>
                                                </a:solidFill>
                                                <a:latin typeface="Cambria Math" panose="02040503050406030204" pitchFamily="18" charset="0"/>
                                              </a:rPr>
                                            </m:ctrlPr>
                                          </m:sSupPr>
                                          <m:e>
                                            <m:r>
                                              <a:rPr lang="en-CA" b="0" i="1">
                                                <a:solidFill>
                                                  <a:srgbClr val="FFC000"/>
                                                </a:solidFill>
                                                <a:latin typeface="Cambria Math" panose="02040503050406030204" pitchFamily="18" charset="0"/>
                                              </a:rPr>
                                              <m:t>𝑒</m:t>
                                            </m:r>
                                          </m:e>
                                          <m:sup>
                                            <m:r>
                                              <a:rPr lang="en-CA" b="0">
                                                <a:solidFill>
                                                  <a:srgbClr val="FFC000"/>
                                                </a:solidFill>
                                                <a:latin typeface="Cambria Math" panose="02040503050406030204" pitchFamily="18" charset="0"/>
                                              </a:rPr>
                                              <m:t>−</m:t>
                                            </m:r>
                                            <m:sSub>
                                              <m:sSubPr>
                                                <m:ctrlPr>
                                                  <a:rPr lang="en-CA" i="1">
                                                    <a:solidFill>
                                                      <a:srgbClr val="FFC000"/>
                                                    </a:solidFill>
                                                    <a:latin typeface="Cambria Math" panose="02040503050406030204" pitchFamily="18" charset="0"/>
                                                  </a:rPr>
                                                </m:ctrlPr>
                                              </m:sSubPr>
                                              <m:e>
                                                <m:r>
                                                  <a:rPr lang="en-CA" b="1" i="1">
                                                    <a:solidFill>
                                                      <a:srgbClr val="FFC000"/>
                                                    </a:solidFill>
                                                    <a:latin typeface="Cambria Math" panose="02040503050406030204" pitchFamily="18" charset="0"/>
                                                  </a:rPr>
                                                  <m:t>𝒁</m:t>
                                                </m:r>
                                              </m:e>
                                              <m:sub>
                                                <m:r>
                                                  <a:rPr lang="en-CA" b="1" i="1" smtClean="0">
                                                    <a:solidFill>
                                                      <a:srgbClr val="FFC000"/>
                                                    </a:solidFill>
                                                    <a:latin typeface="Cambria Math" panose="02040503050406030204" pitchFamily="18" charset="0"/>
                                                  </a:rPr>
                                                  <m:t>𝑬</m:t>
                                                </m:r>
                                                <m:r>
                                                  <a:rPr lang="en-CA" b="0" i="0" smtClean="0">
                                                    <a:solidFill>
                                                      <a:srgbClr val="FFC000"/>
                                                    </a:solidFill>
                                                    <a:latin typeface="Cambria Math" panose="02040503050406030204" pitchFamily="18" charset="0"/>
                                                  </a:rPr>
                                                  <m:t>,</m:t>
                                                </m:r>
                                                <m:r>
                                                  <a:rPr lang="en-CA" b="0" i="1">
                                                    <a:solidFill>
                                                      <a:srgbClr val="FFC000"/>
                                                    </a:solidFill>
                                                    <a:latin typeface="Cambria Math" panose="02040503050406030204" pitchFamily="18" charset="0"/>
                                                  </a:rPr>
                                                  <m:t>𝑛</m:t>
                                                </m:r>
                                              </m:sub>
                                            </m:sSub>
                                          </m:sup>
                                        </m:sSup>
                                      </m:e>
                                    </m:d>
                                  </m:den>
                                </m:f>
                              </m:e>
                            </m:mr>
                          </m:m>
                        </m:e>
                      </m:d>
                      <m:r>
                        <a:rPr lang="en-CA">
                          <a:latin typeface="Cambria Math" panose="02040503050406030204" pitchFamily="18" charset="0"/>
                        </a:rPr>
                        <m:t>=</m:t>
                      </m:r>
                      <m:r>
                        <a:rPr lang="en-CA" smtClean="0">
                          <a:latin typeface="Cambria Math" panose="02040503050406030204" pitchFamily="18" charset="0"/>
                        </a:rPr>
                        <m:t>𝑔</m:t>
                      </m:r>
                      <m:d>
                        <m:dPr>
                          <m:ctrlPr>
                            <a:rPr lang="en-CA" i="1" smtClean="0">
                              <a:latin typeface="Cambria Math" panose="02040503050406030204" pitchFamily="18" charset="0"/>
                            </a:rPr>
                          </m:ctrlPr>
                        </m:dPr>
                        <m:e>
                          <m:sSup>
                            <m:sSupPr>
                              <m:ctrlPr>
                                <a:rPr lang="en-CA" i="1" smtClean="0">
                                  <a:solidFill>
                                    <a:srgbClr val="FF0000"/>
                                  </a:solidFill>
                                  <a:latin typeface="Cambria Math" panose="02040503050406030204" pitchFamily="18" charset="0"/>
                                </a:rPr>
                              </m:ctrlPr>
                            </m:sSupPr>
                            <m:e>
                              <m:r>
                                <a:rPr lang="en-CA" b="1" i="1">
                                  <a:solidFill>
                                    <a:srgbClr val="FF0000"/>
                                  </a:solidFill>
                                  <a:latin typeface="Cambria Math" panose="02040503050406030204" pitchFamily="18" charset="0"/>
                                </a:rPr>
                                <m:t>𝒁</m:t>
                              </m:r>
                            </m:e>
                            <m:sup>
                              <m:r>
                                <a:rPr lang="en-CA">
                                  <a:solidFill>
                                    <a:srgbClr val="FF0000"/>
                                  </a:solidFill>
                                  <a:latin typeface="Cambria Math" panose="02040503050406030204" pitchFamily="18" charset="0"/>
                                </a:rPr>
                                <m:t>(</m:t>
                              </m:r>
                              <m:r>
                                <a:rPr lang="en-CA" smtClean="0">
                                  <a:solidFill>
                                    <a:srgbClr val="FF0000"/>
                                  </a:solidFill>
                                  <a:latin typeface="Cambria Math" panose="02040503050406030204" pitchFamily="18" charset="0"/>
                                </a:rPr>
                                <m:t>3</m:t>
                              </m:r>
                              <m:r>
                                <a:rPr lang="en-CA">
                                  <a:solidFill>
                                    <a:srgbClr val="FF0000"/>
                                  </a:solidFill>
                                  <a:latin typeface="Cambria Math" panose="02040503050406030204" pitchFamily="18" charset="0"/>
                                </a:rPr>
                                <m:t>)</m:t>
                              </m:r>
                            </m:sup>
                          </m:sSup>
                        </m:e>
                      </m:d>
                    </m:oMath>
                  </m:oMathPara>
                </a14:m>
                <a:endParaRPr lang="fr-CA" dirty="0"/>
              </a:p>
            </p:txBody>
          </p:sp>
        </mc:Choice>
        <mc:Fallback xmlns="">
          <p:sp>
            <p:nvSpPr>
              <p:cNvPr id="3" name="Content Placeholder 2">
                <a:extLst>
                  <a:ext uri="{FF2B5EF4-FFF2-40B4-BE49-F238E27FC236}">
                    <a16:creationId xmlns:a16="http://schemas.microsoft.com/office/drawing/2014/main" id="{20B2C887-2812-4372-BA53-82B001DBEF63}"/>
                  </a:ext>
                </a:extLst>
              </p:cNvPr>
              <p:cNvSpPr>
                <a:spLocks noGrp="1" noRot="1" noChangeAspect="1" noMove="1" noResize="1" noEditPoints="1" noAdjustHandles="1" noChangeArrowheads="1" noChangeShapeType="1" noTextEdit="1"/>
              </p:cNvSpPr>
              <p:nvPr>
                <p:ph sz="half" idx="4294967295"/>
              </p:nvPr>
            </p:nvSpPr>
            <p:spPr>
              <a:xfrm>
                <a:off x="5764046" y="2075210"/>
                <a:ext cx="5846762" cy="4351338"/>
              </a:xfrm>
              <a:blipFill>
                <a:blip r:embed="rId7"/>
                <a:stretch>
                  <a:fillRect l="-1668"/>
                </a:stretch>
              </a:blipFill>
            </p:spPr>
            <p:txBody>
              <a:bodyPr/>
              <a:lstStyle/>
              <a:p>
                <a:r>
                  <a:rPr lang="en-US">
                    <a:noFill/>
                  </a:rPr>
                  <a:t> </a:t>
                </a:r>
              </a:p>
            </p:txBody>
          </p:sp>
        </mc:Fallback>
      </mc:AlternateContent>
    </p:spTree>
    <p:extLst>
      <p:ext uri="{BB962C8B-B14F-4D97-AF65-F5344CB8AC3E}">
        <p14:creationId xmlns:p14="http://schemas.microsoft.com/office/powerpoint/2010/main" val="73473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RNA en notation matricielle</a:t>
            </a:r>
          </a:p>
        </p:txBody>
      </p:sp>
      <mc:AlternateContent xmlns:mc="http://schemas.openxmlformats.org/markup-compatibility/2006" xmlns:a14="http://schemas.microsoft.com/office/drawing/2010/main">
        <mc:Choice Requires="a14">
          <p:sp>
            <p:nvSpPr>
              <p:cNvPr id="6" name="Content Placeholder 2"/>
              <p:cNvSpPr>
                <a:spLocks noGrp="1"/>
              </p:cNvSpPr>
              <p:nvPr>
                <p:ph idx="1"/>
                <p:custDataLst>
                  <p:tags r:id="rId2"/>
                </p:custDataLst>
              </p:nvPr>
            </p:nvSpPr>
            <p:spPr/>
            <p:txBody>
              <a:bodyPr>
                <a:noAutofit/>
              </a:bodyPr>
              <a:lstStyle/>
              <a:p>
                <a:pPr marL="0" indent="0" algn="just">
                  <a:buNone/>
                </a:pPr>
                <a:r>
                  <a:rPr lang="fr-CA" dirty="0"/>
                  <a:t>Cet exemple de réseau neuronal </a:t>
                </a:r>
                <a:r>
                  <a:rPr lang="fr-CA" i="1" dirty="0"/>
                  <a:t>standard</a:t>
                </a:r>
                <a:r>
                  <a:rPr lang="fr-CA" dirty="0"/>
                  <a:t> peut être exprimé ainsi :</a:t>
                </a:r>
              </a:p>
              <a:p>
                <a:pPr marL="0" indent="0" algn="just">
                  <a:buNone/>
                </a:pPr>
                <a:endParaRPr lang="en-US" sz="1000" dirty="0"/>
              </a:p>
              <a:p>
                <a:pPr algn="just"/>
                <a14:m>
                  <m:oMathPara xmlns:m="http://schemas.openxmlformats.org/officeDocument/2006/math">
                    <m:oMathParaPr>
                      <m:jc m:val="centerGroup"/>
                    </m:oMathParaPr>
                    <m:oMath xmlns:m="http://schemas.openxmlformats.org/officeDocument/2006/math">
                      <m:acc>
                        <m:accPr>
                          <m:chr m:val="̂"/>
                          <m:ctrlPr>
                            <a:rPr lang="en-CA" b="1" i="1">
                              <a:latin typeface="Cambria Math" panose="02040503050406030204" pitchFamily="18" charset="0"/>
                            </a:rPr>
                          </m:ctrlPr>
                        </m:accPr>
                        <m:e>
                          <m:r>
                            <a:rPr lang="en-CA" b="1" i="1">
                              <a:latin typeface="Cambria Math" panose="02040503050406030204" pitchFamily="18" charset="0"/>
                            </a:rPr>
                            <m:t>𝒚</m:t>
                          </m:r>
                        </m:e>
                      </m:acc>
                      <m:r>
                        <a:rPr lang="en-CA">
                          <a:latin typeface="Cambria Math" panose="02040503050406030204" pitchFamily="18" charset="0"/>
                        </a:rPr>
                        <m:t>=</m:t>
                      </m:r>
                      <m:sSup>
                        <m:sSupPr>
                          <m:ctrlPr>
                            <a:rPr lang="en-CA" i="1" smtClean="0">
                              <a:solidFill>
                                <a:srgbClr val="FFC000"/>
                              </a:solidFill>
                              <a:latin typeface="Cambria Math" panose="02040503050406030204" pitchFamily="18" charset="0"/>
                            </a:rPr>
                          </m:ctrlPr>
                        </m:sSupPr>
                        <m:e>
                          <m:r>
                            <a:rPr lang="en-CA" b="1" i="1">
                              <a:solidFill>
                                <a:srgbClr val="FFC000"/>
                              </a:solidFill>
                              <a:latin typeface="Cambria Math" panose="02040503050406030204" pitchFamily="18" charset="0"/>
                            </a:rPr>
                            <m:t>𝒂</m:t>
                          </m:r>
                        </m:e>
                        <m:sup>
                          <m:r>
                            <a:rPr lang="en-CA">
                              <a:solidFill>
                                <a:srgbClr val="FFC000"/>
                              </a:solidFill>
                              <a:latin typeface="Cambria Math" panose="02040503050406030204" pitchFamily="18" charset="0"/>
                            </a:rPr>
                            <m:t>(3)</m:t>
                          </m:r>
                        </m:sup>
                      </m:sSup>
                      <m:r>
                        <a:rPr lang="en-CA">
                          <a:latin typeface="Cambria Math" panose="02040503050406030204" pitchFamily="18" charset="0"/>
                        </a:rPr>
                        <m:t>=</m:t>
                      </m:r>
                      <m:r>
                        <a:rPr lang="en-CA">
                          <a:latin typeface="Cambria Math" panose="02040503050406030204" pitchFamily="18" charset="0"/>
                        </a:rPr>
                        <m:t>𝑔</m:t>
                      </m:r>
                      <m:d>
                        <m:dPr>
                          <m:ctrlPr>
                            <a:rPr lang="en-CA" i="1">
                              <a:latin typeface="Cambria Math" panose="02040503050406030204" pitchFamily="18" charset="0"/>
                            </a:rPr>
                          </m:ctrlPr>
                        </m:dPr>
                        <m:e>
                          <m:sSup>
                            <m:sSupPr>
                              <m:ctrlPr>
                                <a:rPr lang="en-CA" i="1" smtClean="0">
                                  <a:solidFill>
                                    <a:srgbClr val="FF0000"/>
                                  </a:solidFill>
                                  <a:latin typeface="Cambria Math" panose="02040503050406030204" pitchFamily="18" charset="0"/>
                                </a:rPr>
                              </m:ctrlPr>
                            </m:sSupPr>
                            <m:e>
                              <m:r>
                                <a:rPr lang="en-CA" b="1" i="1">
                                  <a:solidFill>
                                    <a:srgbClr val="FF0000"/>
                                  </a:solidFill>
                                  <a:latin typeface="Cambria Math" panose="02040503050406030204" pitchFamily="18" charset="0"/>
                                </a:rPr>
                                <m:t>𝒁</m:t>
                              </m:r>
                            </m:e>
                            <m:sup>
                              <m:r>
                                <a:rPr lang="en-CA">
                                  <a:solidFill>
                                    <a:srgbClr val="FF0000"/>
                                  </a:solidFill>
                                  <a:latin typeface="Cambria Math" panose="02040503050406030204" pitchFamily="18" charset="0"/>
                                </a:rPr>
                                <m:t>(3)</m:t>
                              </m:r>
                            </m:sup>
                          </m:sSup>
                        </m:e>
                      </m:d>
                      <m:r>
                        <a:rPr lang="en-CA" b="0" i="1" smtClean="0">
                          <a:latin typeface="Cambria Math" panose="02040503050406030204" pitchFamily="18" charset="0"/>
                        </a:rPr>
                        <m:t>=</m:t>
                      </m:r>
                      <m:r>
                        <a:rPr lang="en-CA" b="0" i="1" smtClean="0">
                          <a:latin typeface="Cambria Math" panose="02040503050406030204" pitchFamily="18" charset="0"/>
                        </a:rPr>
                        <m:t>𝑔</m:t>
                      </m:r>
                      <m:d>
                        <m:dPr>
                          <m:begChr m:val="["/>
                          <m:endChr m:val="]"/>
                          <m:ctrlPr>
                            <a:rPr lang="en-CA" b="0" i="1" smtClean="0">
                              <a:latin typeface="Cambria Math" panose="02040503050406030204" pitchFamily="18" charset="0"/>
                            </a:rPr>
                          </m:ctrlPr>
                        </m:dPr>
                        <m:e>
                          <m:sSup>
                            <m:sSupPr>
                              <m:ctrlPr>
                                <a:rPr lang="en-CA" i="1" smtClean="0">
                                  <a:solidFill>
                                    <a:srgbClr val="FFC000"/>
                                  </a:solidFill>
                                  <a:latin typeface="Cambria Math" panose="02040503050406030204" pitchFamily="18" charset="0"/>
                                </a:rPr>
                              </m:ctrlPr>
                            </m:sSupPr>
                            <m:e>
                              <m:r>
                                <a:rPr lang="en-CA" b="1" i="1">
                                  <a:solidFill>
                                    <a:srgbClr val="FFC000"/>
                                  </a:solidFill>
                                  <a:latin typeface="Cambria Math" panose="02040503050406030204" pitchFamily="18" charset="0"/>
                                </a:rPr>
                                <m:t>𝒂</m:t>
                              </m:r>
                            </m:e>
                            <m:sup>
                              <m:r>
                                <a:rPr lang="en-CA">
                                  <a:solidFill>
                                    <a:srgbClr val="FFC000"/>
                                  </a:solidFill>
                                  <a:latin typeface="Cambria Math" panose="02040503050406030204" pitchFamily="18" charset="0"/>
                                </a:rPr>
                                <m:t>(2)</m:t>
                              </m:r>
                            </m:sup>
                          </m:sSup>
                          <m:sSup>
                            <m:sSupPr>
                              <m:ctrlPr>
                                <a:rPr lang="en-CA" i="1" smtClean="0">
                                  <a:solidFill>
                                    <a:srgbClr val="0070C0"/>
                                  </a:solidFill>
                                  <a:latin typeface="Cambria Math" panose="02040503050406030204" pitchFamily="18" charset="0"/>
                                </a:rPr>
                              </m:ctrlPr>
                            </m:sSupPr>
                            <m:e>
                              <m:r>
                                <a:rPr lang="en-CA" b="1" i="1">
                                  <a:solidFill>
                                    <a:srgbClr val="0070C0"/>
                                  </a:solidFill>
                                  <a:latin typeface="Cambria Math" panose="02040503050406030204" pitchFamily="18" charset="0"/>
                                </a:rPr>
                                <m:t>𝑾</m:t>
                              </m:r>
                            </m:e>
                            <m:sup>
                              <m:r>
                                <a:rPr lang="en-CA">
                                  <a:solidFill>
                                    <a:srgbClr val="0070C0"/>
                                  </a:solidFill>
                                  <a:latin typeface="Cambria Math" panose="02040503050406030204" pitchFamily="18" charset="0"/>
                                </a:rPr>
                                <m:t>(2)</m:t>
                              </m:r>
                            </m:sup>
                          </m:sSup>
                        </m:e>
                      </m:d>
                      <m:r>
                        <a:rPr lang="en-CA" b="0" i="1" smtClean="0">
                          <a:latin typeface="Cambria Math" panose="02040503050406030204" pitchFamily="18" charset="0"/>
                        </a:rPr>
                        <m:t>=</m:t>
                      </m:r>
                      <m:r>
                        <a:rPr lang="en-CA" i="1">
                          <a:latin typeface="Cambria Math" panose="02040503050406030204" pitchFamily="18" charset="0"/>
                        </a:rPr>
                        <m:t>𝑔</m:t>
                      </m:r>
                      <m:d>
                        <m:dPr>
                          <m:begChr m:val="["/>
                          <m:endChr m:val="]"/>
                          <m:ctrlPr>
                            <a:rPr lang="en-CA" i="1">
                              <a:latin typeface="Cambria Math" panose="02040503050406030204" pitchFamily="18" charset="0"/>
                            </a:rPr>
                          </m:ctrlPr>
                        </m:dPr>
                        <m:e>
                          <m:r>
                            <a:rPr lang="en-CA">
                              <a:latin typeface="Cambria Math" panose="02040503050406030204" pitchFamily="18" charset="0"/>
                            </a:rPr>
                            <m:t>𝑔</m:t>
                          </m:r>
                          <m:d>
                            <m:dPr>
                              <m:ctrlPr>
                                <a:rPr lang="en-CA" i="1">
                                  <a:latin typeface="Cambria Math" panose="02040503050406030204" pitchFamily="18" charset="0"/>
                                </a:rPr>
                              </m:ctrlPr>
                            </m:dPr>
                            <m:e>
                              <m:r>
                                <a:rPr lang="en-CA" b="1" i="1" smtClean="0">
                                  <a:solidFill>
                                    <a:srgbClr val="008F00"/>
                                  </a:solidFill>
                                  <a:latin typeface="Cambria Math" panose="02040503050406030204" pitchFamily="18" charset="0"/>
                                  <a:cs typeface="Helvetica" panose="020B0604020202020204" pitchFamily="34" charset="0"/>
                                </a:rPr>
                                <m:t>𝑿</m:t>
                              </m:r>
                              <m:sSup>
                                <m:sSupPr>
                                  <m:ctrlPr>
                                    <a:rPr lang="en-CA" i="1" smtClean="0">
                                      <a:solidFill>
                                        <a:srgbClr val="0070C0"/>
                                      </a:solidFill>
                                      <a:latin typeface="Cambria Math" panose="02040503050406030204" pitchFamily="18" charset="0"/>
                                      <a:cs typeface="Helvetica" panose="020B0604020202020204" pitchFamily="34" charset="0"/>
                                    </a:rPr>
                                  </m:ctrlPr>
                                </m:sSupPr>
                                <m:e>
                                  <m:r>
                                    <a:rPr lang="en-CA" b="1" i="1">
                                      <a:solidFill>
                                        <a:srgbClr val="0070C0"/>
                                      </a:solidFill>
                                      <a:latin typeface="Cambria Math" panose="02040503050406030204" pitchFamily="18" charset="0"/>
                                      <a:cs typeface="Helvetica" panose="020B0604020202020204" pitchFamily="34" charset="0"/>
                                    </a:rPr>
                                    <m:t>𝑾</m:t>
                                  </m:r>
                                </m:e>
                                <m:sup>
                                  <m:r>
                                    <a:rPr lang="en-CA" i="1">
                                      <a:solidFill>
                                        <a:srgbClr val="0070C0"/>
                                      </a:solidFill>
                                      <a:latin typeface="Cambria Math" panose="02040503050406030204" pitchFamily="18" charset="0"/>
                                      <a:cs typeface="Helvetica" panose="020B0604020202020204" pitchFamily="34" charset="0"/>
                                    </a:rPr>
                                    <m:t>(1)</m:t>
                                  </m:r>
                                </m:sup>
                              </m:sSup>
                            </m:e>
                          </m:d>
                          <m:sSup>
                            <m:sSupPr>
                              <m:ctrlPr>
                                <a:rPr lang="en-CA" i="1" smtClean="0">
                                  <a:solidFill>
                                    <a:srgbClr val="0070C0"/>
                                  </a:solidFill>
                                  <a:latin typeface="Cambria Math" panose="02040503050406030204" pitchFamily="18" charset="0"/>
                                </a:rPr>
                              </m:ctrlPr>
                            </m:sSupPr>
                            <m:e>
                              <m:r>
                                <a:rPr lang="en-CA" b="1" i="1">
                                  <a:solidFill>
                                    <a:srgbClr val="0070C0"/>
                                  </a:solidFill>
                                  <a:latin typeface="Cambria Math" panose="02040503050406030204" pitchFamily="18" charset="0"/>
                                </a:rPr>
                                <m:t>𝑾</m:t>
                              </m:r>
                            </m:e>
                            <m:sup>
                              <m:r>
                                <a:rPr lang="en-CA">
                                  <a:solidFill>
                                    <a:srgbClr val="0070C0"/>
                                  </a:solidFill>
                                  <a:latin typeface="Cambria Math" panose="02040503050406030204" pitchFamily="18" charset="0"/>
                                </a:rPr>
                                <m:t>(2)</m:t>
                              </m:r>
                            </m:sup>
                          </m:sSup>
                        </m:e>
                      </m:d>
                    </m:oMath>
                  </m:oMathPara>
                </a14:m>
                <a:endParaRPr lang="en-US" sz="1000" dirty="0"/>
              </a:p>
              <a:p>
                <a:pPr algn="just"/>
                <a:endParaRPr lang="en-US" sz="1000" dirty="0">
                  <a:ea typeface="Charter Roman" charset="0"/>
                  <a:cs typeface="Charter Roman" charset="0"/>
                </a:endParaRPr>
              </a:p>
              <a:p>
                <a:pPr algn="just"/>
                <a:r>
                  <a:rPr lang="fr-CA" dirty="0"/>
                  <a:t>En bref, à chaque nœud, le réseau neuronal</a:t>
                </a:r>
              </a:p>
              <a:p>
                <a:pPr marL="1143000" lvl="1" indent="-457200" algn="just">
                  <a:buAutoNum type="arabicPeriod"/>
                </a:pPr>
                <a:r>
                  <a:rPr lang="fr-CA" dirty="0"/>
                  <a:t>Calcule la</a:t>
                </a:r>
                <a:r>
                  <a:rPr lang="fr-CA" dirty="0">
                    <a:solidFill>
                      <a:srgbClr val="FF0000"/>
                    </a:solidFill>
                    <a:ea typeface="Charter Roman" charset="0"/>
                    <a:cs typeface="Charter Roman" charset="0"/>
                  </a:rPr>
                  <a:t> </a:t>
                </a:r>
                <a:r>
                  <a:rPr lang="fr-CA" b="1" dirty="0">
                    <a:solidFill>
                      <a:srgbClr val="FF0000"/>
                    </a:solidFill>
                    <a:ea typeface="Charter Roman" charset="0"/>
                    <a:cs typeface="Charter Roman" charset="0"/>
                  </a:rPr>
                  <a:t>somme</a:t>
                </a:r>
                <a:r>
                  <a:rPr lang="fr-CA" dirty="0"/>
                  <a:t> </a:t>
                </a:r>
                <a:r>
                  <a:rPr lang="fr-CA" b="1" dirty="0">
                    <a:solidFill>
                      <a:srgbClr val="0070C0"/>
                    </a:solidFill>
                    <a:ea typeface="Charter Roman" charset="0"/>
                    <a:cs typeface="Charter Roman" charset="0"/>
                  </a:rPr>
                  <a:t>pondérée</a:t>
                </a:r>
                <a:r>
                  <a:rPr lang="fr-CA" dirty="0"/>
                  <a:t> des </a:t>
                </a:r>
                <a:r>
                  <a:rPr lang="fr-CA" b="1" dirty="0">
                    <a:solidFill>
                      <a:srgbClr val="008F00"/>
                    </a:solidFill>
                    <a:ea typeface="Charter Roman" charset="0"/>
                    <a:cs typeface="Charter Roman" charset="0"/>
                  </a:rPr>
                  <a:t>données d’entrée</a:t>
                </a:r>
              </a:p>
              <a:p>
                <a:pPr marL="1143000" lvl="1" indent="-457200" algn="just">
                  <a:buAutoNum type="arabicPeriod"/>
                </a:pPr>
                <a:r>
                  <a:rPr lang="fr-CA" dirty="0"/>
                  <a:t>Applique les fonctions d’</a:t>
                </a:r>
                <a:r>
                  <a:rPr lang="fr-CA" b="1" dirty="0">
                    <a:solidFill>
                      <a:srgbClr val="FFC000"/>
                    </a:solidFill>
                    <a:ea typeface="Charter Roman" charset="0"/>
                    <a:cs typeface="Charter Roman" charset="0"/>
                  </a:rPr>
                  <a:t>activation</a:t>
                </a:r>
                <a:r>
                  <a:rPr lang="fr-CA" dirty="0"/>
                  <a:t> et</a:t>
                </a:r>
              </a:p>
              <a:p>
                <a:pPr marL="1143000" lvl="1" indent="-457200" algn="just">
                  <a:buAutoNum type="arabicPeriod"/>
                </a:pPr>
                <a:r>
                  <a:rPr lang="fr-CA" dirty="0"/>
                  <a:t>Envoie un </a:t>
                </a:r>
                <a:r>
                  <a:rPr lang="fr-CA" b="1" dirty="0">
                    <a:solidFill>
                      <a:srgbClr val="FFC000"/>
                    </a:solidFill>
                    <a:ea typeface="Charter Roman" charset="0"/>
                    <a:cs typeface="Charter Roman" charset="0"/>
                  </a:rPr>
                  <a:t>signal</a:t>
                </a:r>
                <a:r>
                  <a:rPr lang="fr-CA" dirty="0"/>
                  <a:t>,</a:t>
                </a:r>
              </a:p>
              <a:p>
                <a:pPr marL="1143000" lvl="1" indent="-457200" algn="just">
                  <a:buAutoNum type="arabicPeriod"/>
                </a:pPr>
                <a:endParaRPr lang="en-US" sz="500" b="1" dirty="0">
                  <a:solidFill>
                    <a:srgbClr val="FFC000"/>
                  </a:solidFill>
                  <a:ea typeface="Charter Roman" charset="0"/>
                  <a:cs typeface="Charter Roman" charset="0"/>
                </a:endParaRPr>
              </a:p>
              <a:p>
                <a:pPr algn="just"/>
                <a:r>
                  <a:rPr lang="fr-CA" dirty="0"/>
                  <a:t>jusqu’à ce que le signal atteigne le dernier nœud de </a:t>
                </a:r>
                <a:r>
                  <a:rPr lang="fr-CA" b="1" dirty="0">
                    <a:ea typeface="Charter Roman" charset="0"/>
                    <a:cs typeface="Charter Roman" charset="0"/>
                  </a:rPr>
                  <a:t>sortie</a:t>
                </a:r>
                <a:r>
                  <a:rPr lang="fr-CA" dirty="0"/>
                  <a:t>.</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blipFill>
                <a:blip r:embed="rId5"/>
                <a:stretch>
                  <a:fillRect l="-829" b="-1473"/>
                </a:stretch>
              </a:blipFill>
            </p:spPr>
            <p:txBody>
              <a:bodyPr/>
              <a:lstStyle/>
              <a:p>
                <a:r>
                  <a:rPr lang="en-US">
                    <a:noFill/>
                  </a:rPr>
                  <a:t> </a:t>
                </a:r>
              </a:p>
            </p:txBody>
          </p:sp>
        </mc:Fallback>
      </mc:AlternateContent>
    </p:spTree>
    <p:extLst>
      <p:ext uri="{BB962C8B-B14F-4D97-AF65-F5344CB8AC3E}">
        <p14:creationId xmlns:p14="http://schemas.microsoft.com/office/powerpoint/2010/main" val="12468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Rétropropagation – apprentissage du RNA</a:t>
            </a:r>
          </a:p>
        </p:txBody>
      </p:sp>
      <mc:AlternateContent xmlns:mc="http://schemas.openxmlformats.org/markup-compatibility/2006" xmlns:a14="http://schemas.microsoft.com/office/drawing/2010/main">
        <mc:Choice Requires="a14">
          <p:sp>
            <p:nvSpPr>
              <p:cNvPr id="6" name="Content Placeholder 2"/>
              <p:cNvSpPr>
                <a:spLocks noGrp="1"/>
              </p:cNvSpPr>
              <p:nvPr>
                <p:ph idx="1"/>
                <p:custDataLst>
                  <p:tags r:id="rId2"/>
                </p:custDataLst>
              </p:nvPr>
            </p:nvSpPr>
            <p:spPr/>
            <p:txBody>
              <a:bodyPr>
                <a:noAutofit/>
              </a:bodyPr>
              <a:lstStyle/>
              <a:p>
                <a:pPr marL="0" indent="0" algn="just">
                  <a:lnSpc>
                    <a:spcPct val="100000"/>
                  </a:lnSpc>
                  <a:buNone/>
                </a:pPr>
                <a:r>
                  <a:rPr lang="fr-CA" dirty="0"/>
                  <a:t>Étant donné un signal, un RNA peut produire une donnée de sortie, pour autant que les pondérations soient précisées.</a:t>
                </a:r>
              </a:p>
              <a:p>
                <a:pPr marL="0" indent="0" algn="just">
                  <a:lnSpc>
                    <a:spcPct val="100000"/>
                  </a:lnSpc>
                  <a:buNone/>
                </a:pPr>
                <a:endParaRPr lang="en-US" sz="1000" dirty="0"/>
              </a:p>
              <a:p>
                <a:pPr marL="0" indent="0" algn="just">
                  <a:lnSpc>
                    <a:spcPct val="100000"/>
                  </a:lnSpc>
                  <a:buNone/>
                </a:pPr>
                <a:r>
                  <a:rPr lang="fr-CA" dirty="0"/>
                  <a:t>Pour les tâches d’apprentissage </a:t>
                </a:r>
                <a:r>
                  <a:rPr lang="fr-CA" b="1" dirty="0"/>
                  <a:t>supervisé</a:t>
                </a:r>
                <a:r>
                  <a:rPr lang="fr-CA" dirty="0"/>
                  <a:t> (c’est-à-dire lorsqu’un RNA tente d’imiter les résultats des exemples d’apprentissage), le simple fait de choisir des pondérations au hasard est une proposition défaillante. </a:t>
                </a:r>
              </a:p>
              <a:p>
                <a:pPr marL="0" indent="0" algn="just">
                  <a:lnSpc>
                    <a:spcPct val="100000"/>
                  </a:lnSpc>
                  <a:buNone/>
                </a:pPr>
                <a:endParaRPr lang="en-US" sz="1000" dirty="0"/>
              </a:p>
              <a:p>
                <a:pPr algn="just">
                  <a:lnSpc>
                    <a:spcPct val="100000"/>
                  </a:lnSpc>
                </a:pPr>
                <a:r>
                  <a:rPr lang="fr-CA" dirty="0"/>
                  <a:t>La </a:t>
                </a:r>
                <a:r>
                  <a:rPr lang="fr-CA" b="1" dirty="0"/>
                  <a:t>rétropropagation </a:t>
                </a:r>
                <a:r>
                  <a:rPr lang="fr-CA" dirty="0"/>
                  <a:t>est une méthode d’optimisation du choix des pondérations par rapport à une fonction d’erreur </a:t>
                </a:r>
                <a14:m>
                  <m:oMath xmlns:m="http://schemas.openxmlformats.org/officeDocument/2006/math">
                    <m:r>
                      <a:rPr lang="en-CA" b="0" i="1" smtClean="0">
                        <a:latin typeface="Cambria Math" panose="02040503050406030204" pitchFamily="18" charset="0"/>
                      </a:rPr>
                      <m:t>𝑅</m:t>
                    </m:r>
                    <m:d>
                      <m:dPr>
                        <m:ctrlPr>
                          <a:rPr lang="en-CA" b="0" i="1" smtClean="0">
                            <a:latin typeface="Cambria Math" panose="02040503050406030204" pitchFamily="18" charset="0"/>
                          </a:rPr>
                        </m:ctrlPr>
                      </m:dPr>
                      <m:e>
                        <m:r>
                          <a:rPr lang="en-CA" b="1" i="1">
                            <a:latin typeface="Cambria Math" charset="0"/>
                          </a:rPr>
                          <m:t>𝑾</m:t>
                        </m:r>
                      </m:e>
                    </m:d>
                  </m:oMath>
                </a14:m>
                <a:r>
                  <a:rPr lang="fr-CA" dirty="0"/>
                  <a:t>.</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blipFill>
                <a:blip r:embed="rId5"/>
                <a:stretch>
                  <a:fillRect l="-829" r="-829"/>
                </a:stretch>
              </a:blipFill>
            </p:spPr>
            <p:txBody>
              <a:bodyPr/>
              <a:lstStyle/>
              <a:p>
                <a:r>
                  <a:rPr lang="en-US">
                    <a:noFill/>
                  </a:rPr>
                  <a:t> </a:t>
                </a:r>
              </a:p>
            </p:txBody>
          </p:sp>
        </mc:Fallback>
      </mc:AlternateContent>
    </p:spTree>
    <p:extLst>
      <p:ext uri="{BB962C8B-B14F-4D97-AF65-F5344CB8AC3E}">
        <p14:creationId xmlns:p14="http://schemas.microsoft.com/office/powerpoint/2010/main" val="213259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4594D2-6ABC-5B46-B94F-4146698C86B6}"/>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a16="http://schemas.microsoft.com/office/drawing/2014/main" xmlns="" id="{04E2BA52-55DE-4D40-B249-A1389DC15D3C}"/>
              </a:ext>
            </a:extLst>
          </p:cNvPr>
          <p:cNvSpPr>
            <a:spLocks noGrp="1"/>
          </p:cNvSpPr>
          <p:nvPr>
            <p:ph idx="1"/>
            <p:custDataLst>
              <p:tags r:id="rId2"/>
            </p:custDataLst>
          </p:nvPr>
        </p:nvSpPr>
        <p:spPr/>
        <p:txBody>
          <a:bodyPr/>
          <a:lstStyle/>
          <a:p>
            <a:pPr marL="457200" indent="-457200">
              <a:buAutoNum type="arabicPeriod"/>
            </a:pPr>
            <a:r>
              <a:rPr lang="fr-CA" dirty="0"/>
              <a:t>Prendre connaissance de certains faits saillants de l’histoire récente de la recherche en intelligence artificielle</a:t>
            </a:r>
          </a:p>
          <a:p>
            <a:pPr marL="457200" indent="-457200">
              <a:buAutoNum type="arabicPeriod"/>
            </a:pPr>
            <a:r>
              <a:rPr lang="fr-CA" dirty="0"/>
              <a:t>Pouvoir généralement définir ce qu’est un réseau de neurones artificiels</a:t>
            </a:r>
          </a:p>
          <a:p>
            <a:pPr marL="457200" indent="-457200">
              <a:buAutoNum type="arabicPeriod"/>
            </a:pPr>
            <a:r>
              <a:rPr lang="fr-CA" dirty="0"/>
              <a:t>Comprendre le rôle de la rétropropagation dans les réseaux d’apprentissage neuronaux</a:t>
            </a:r>
          </a:p>
          <a:p>
            <a:pPr marL="457200" indent="-457200">
              <a:buAutoNum type="arabicPeriod"/>
            </a:pPr>
            <a:r>
              <a:rPr lang="fr-CA" dirty="0"/>
              <a:t>Prendre conscience de certaines forces et limites des réseaux neuronaux</a:t>
            </a:r>
          </a:p>
          <a:p>
            <a:pPr marL="457200" indent="-457200">
              <a:buAutoNum type="arabicPeriod"/>
            </a:pPr>
            <a:r>
              <a:rPr lang="fr-CA" dirty="0"/>
              <a:t>Pouvoir définir, en termes très généraux, le concept de l’« apprentissage en profondeur »</a:t>
            </a:r>
          </a:p>
        </p:txBody>
      </p:sp>
    </p:spTree>
    <p:extLst>
      <p:ext uri="{BB962C8B-B14F-4D97-AF65-F5344CB8AC3E}">
        <p14:creationId xmlns:p14="http://schemas.microsoft.com/office/powerpoint/2010/main" val="351237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Objectif de la rétropropagation</a:t>
            </a:r>
          </a:p>
        </p:txBody>
      </p:sp>
      <p:pic>
        <p:nvPicPr>
          <p:cNvPr id="9" name="Content Placeholder 8"/>
          <p:cNvPicPr>
            <a:picLocks noGrp="1" noChangeAspect="1"/>
          </p:cNvPicPr>
          <p:nvPr>
            <p:ph idx="1"/>
            <p:custDataLst>
              <p:tags r:id="rId2"/>
            </p:custDataLst>
          </p:nvPr>
        </p:nvPicPr>
        <p:blipFill>
          <a:blip r:embed="rId30">
            <a:extLst>
              <a:ext uri="{28A0092B-C50C-407E-A947-70E740481C1C}">
                <a14:useLocalDpi xmlns:a14="http://schemas.microsoft.com/office/drawing/2010/main" val="0"/>
              </a:ext>
            </a:extLst>
          </a:blip>
          <a:stretch>
            <a:fillRect/>
          </a:stretch>
        </p:blipFill>
        <p:spPr>
          <a:xfrm>
            <a:off x="235434" y="1903420"/>
            <a:ext cx="11836159" cy="4624039"/>
          </a:xfrm>
        </p:spPr>
      </p:pic>
      <p:sp>
        <p:nvSpPr>
          <p:cNvPr id="3" name="Rectangle 2"/>
          <p:cNvSpPr/>
          <p:nvPr>
            <p:custDataLst>
              <p:tags r:id="rId3"/>
            </p:custDataLst>
          </p:nvPr>
        </p:nvSpPr>
        <p:spPr>
          <a:xfrm>
            <a:off x="2858807" y="1976936"/>
            <a:ext cx="858266" cy="427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custDataLst>
              <p:tags r:id="rId4"/>
            </p:custDataLst>
          </p:nvPr>
        </p:nvSpPr>
        <p:spPr>
          <a:xfrm>
            <a:off x="235434" y="6222094"/>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custDataLst>
              <p:tags r:id="rId5"/>
            </p:custDataLst>
          </p:nvPr>
        </p:nvSpPr>
        <p:spPr>
          <a:xfrm>
            <a:off x="4735952" y="3292799"/>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custDataLst>
              <p:tags r:id="rId6"/>
            </p:custDataLst>
          </p:nvPr>
        </p:nvSpPr>
        <p:spPr>
          <a:xfrm>
            <a:off x="4735952" y="3707583"/>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custDataLst>
              <p:tags r:id="rId7"/>
            </p:custDataLst>
          </p:nvPr>
        </p:nvSpPr>
        <p:spPr>
          <a:xfrm>
            <a:off x="4585073" y="1874859"/>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custDataLst>
              <p:tags r:id="rId8"/>
            </p:custDataLst>
          </p:nvPr>
        </p:nvSpPr>
        <p:spPr>
          <a:xfrm>
            <a:off x="7040822" y="6148484"/>
            <a:ext cx="1584176" cy="320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custDataLst>
              <p:tags r:id="rId9"/>
            </p:custDataLst>
          </p:nvPr>
        </p:nvSpPr>
        <p:spPr>
          <a:xfrm>
            <a:off x="9096741" y="3204035"/>
            <a:ext cx="1797119" cy="31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custDataLst>
              <p:tags r:id="rId10"/>
            </p:custDataLst>
          </p:nvPr>
        </p:nvSpPr>
        <p:spPr>
          <a:xfrm>
            <a:off x="4585072" y="3939512"/>
            <a:ext cx="63233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custDataLst>
              <p:tags r:id="rId11"/>
            </p:custDataLst>
          </p:nvPr>
        </p:nvSpPr>
        <p:spPr>
          <a:xfrm>
            <a:off x="8423177" y="4871691"/>
            <a:ext cx="929715" cy="30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custDataLst>
              <p:tags r:id="rId12"/>
            </p:custDataLst>
          </p:nvPr>
        </p:nvSpPr>
        <p:spPr>
          <a:xfrm>
            <a:off x="2871532" y="5855024"/>
            <a:ext cx="912684" cy="33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custDataLst>
              <p:tags r:id="rId13"/>
            </p:custDataLst>
          </p:nvPr>
        </p:nvSpPr>
        <p:spPr>
          <a:xfrm>
            <a:off x="9357639" y="1899170"/>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14"/>
            </p:custDataLst>
          </p:nvPr>
        </p:nvSpPr>
        <p:spPr>
          <a:xfrm>
            <a:off x="7147746" y="2642336"/>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custDataLst>
              <p:tags r:id="rId15"/>
            </p:custDataLst>
          </p:nvPr>
        </p:nvSpPr>
        <p:spPr>
          <a:xfrm>
            <a:off x="4585072" y="3390808"/>
            <a:ext cx="458375"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custDataLst>
              <p:tags r:id="rId16"/>
            </p:custDataLst>
          </p:nvPr>
        </p:nvSpPr>
        <p:spPr>
          <a:xfrm>
            <a:off x="4497330" y="3599631"/>
            <a:ext cx="115212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custDataLst>
              <p:tags r:id="rId17"/>
            </p:custDataLst>
          </p:nvPr>
        </p:nvSpPr>
        <p:spPr>
          <a:xfrm>
            <a:off x="4497330" y="4167401"/>
            <a:ext cx="1094332"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custDataLst>
              <p:tags r:id="rId18"/>
            </p:custDataLst>
          </p:nvPr>
        </p:nvSpPr>
        <p:spPr>
          <a:xfrm>
            <a:off x="6173874" y="2302537"/>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custDataLst>
              <p:tags r:id="rId19"/>
            </p:custDataLst>
          </p:nvPr>
        </p:nvSpPr>
        <p:spPr>
          <a:xfrm>
            <a:off x="8299874" y="2796113"/>
            <a:ext cx="1080004" cy="3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custDataLst>
              <p:tags r:id="rId20"/>
            </p:custDataLst>
          </p:nvPr>
        </p:nvSpPr>
        <p:spPr>
          <a:xfrm>
            <a:off x="6525833" y="5426923"/>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custDataLst>
              <p:tags r:id="rId21"/>
            </p:custDataLst>
          </p:nvPr>
        </p:nvSpPr>
        <p:spPr>
          <a:xfrm>
            <a:off x="10373193" y="4121842"/>
            <a:ext cx="1698400" cy="399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custDataLst>
              <p:tags r:id="rId22"/>
            </p:custDataLst>
          </p:nvPr>
        </p:nvSpPr>
        <p:spPr>
          <a:xfrm>
            <a:off x="6415252" y="2389090"/>
            <a:ext cx="220974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custDataLst>
              <p:tags r:id="rId23"/>
            </p:custDataLst>
          </p:nvPr>
        </p:nvSpPr>
        <p:spPr>
          <a:xfrm>
            <a:off x="6353132" y="5504298"/>
            <a:ext cx="2214410" cy="35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custDataLst>
              <p:tags r:id="rId24"/>
            </p:custDataLst>
          </p:nvPr>
        </p:nvSpPr>
        <p:spPr>
          <a:xfrm>
            <a:off x="4764331" y="1900619"/>
            <a:ext cx="158880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custDataLst>
              <p:tags r:id="rId25"/>
            </p:custDataLst>
          </p:nvPr>
        </p:nvSpPr>
        <p:spPr>
          <a:xfrm>
            <a:off x="4682228" y="6258169"/>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custDataLst>
              <p:tags r:id="rId26"/>
            </p:custDataLst>
          </p:nvPr>
        </p:nvSpPr>
        <p:spPr>
          <a:xfrm>
            <a:off x="478128" y="6258750"/>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custDataLst>
              <p:tags r:id="rId27"/>
            </p:custDataLst>
          </p:nvPr>
        </p:nvSpPr>
        <p:spPr>
          <a:xfrm>
            <a:off x="307298" y="1834942"/>
            <a:ext cx="1818868" cy="35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22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Rétropropagation – fonction d’erreur</a:t>
            </a:r>
          </a:p>
        </p:txBody>
      </p:sp>
      <mc:AlternateContent xmlns:mc="http://schemas.openxmlformats.org/markup-compatibility/2006" xmlns:a14="http://schemas.microsoft.com/office/drawing/2010/main">
        <mc:Choice Requires="a14">
          <p:sp>
            <p:nvSpPr>
              <p:cNvPr id="6" name="Content Placeholder 2"/>
              <p:cNvSpPr>
                <a:spLocks noGrp="1"/>
              </p:cNvSpPr>
              <p:nvPr>
                <p:ph idx="1"/>
                <p:custDataLst>
                  <p:tags r:id="rId2"/>
                </p:custDataLst>
              </p:nvPr>
            </p:nvSpPr>
            <p:spPr>
              <a:xfrm>
                <a:off x="581192" y="2180497"/>
                <a:ext cx="11029615" cy="3975348"/>
              </a:xfrm>
            </p:spPr>
            <p:txBody>
              <a:bodyPr>
                <a:noAutofit/>
              </a:bodyPr>
              <a:lstStyle/>
              <a:p>
                <a:pPr marL="0" indent="0" algn="just">
                  <a:buNone/>
                </a:pPr>
                <a:r>
                  <a:rPr lang="fr-CA" dirty="0"/>
                  <a:t>Dans les problèmes de régression, on utilise souvent la </a:t>
                </a:r>
                <a:r>
                  <a:rPr lang="fr-CA" b="1" dirty="0"/>
                  <a:t>somme des carrés des erreurs</a:t>
                </a:r>
                <a:r>
                  <a:rPr lang="fr-CA" dirty="0"/>
                  <a:t> (SCE) comme fonction d’erreur :</a:t>
                </a:r>
              </a:p>
              <a:p>
                <a:pPr marL="0" indent="0" algn="just">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𝑅</m:t>
                      </m:r>
                      <m:d>
                        <m:dPr>
                          <m:ctrlPr>
                            <a:rPr lang="en-CA" b="0" i="1" smtClean="0">
                              <a:latin typeface="Cambria Math" panose="02040503050406030204" pitchFamily="18" charset="0"/>
                            </a:rPr>
                          </m:ctrlPr>
                        </m:dPr>
                        <m:e>
                          <m:r>
                            <a:rPr lang="en-CA" b="1" i="1" smtClean="0">
                              <a:latin typeface="Cambria Math" panose="02040503050406030204" pitchFamily="18" charset="0"/>
                            </a:rPr>
                            <m:t>𝑾</m:t>
                          </m:r>
                        </m:e>
                      </m:d>
                      <m:r>
                        <a:rPr lang="en-CA" b="0" i="1" smtClean="0">
                          <a:latin typeface="Cambria Math" panose="02040503050406030204" pitchFamily="18" charset="0"/>
                        </a:rPr>
                        <m:t>=</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𝑘</m:t>
                              </m:r>
                              <m:r>
                                <a:rPr lang="en-CA" b="0" i="1" smtClean="0">
                                  <a:latin typeface="Cambria Math" panose="02040503050406030204" pitchFamily="18" charset="0"/>
                                </a:rPr>
                                <m:t>=1</m:t>
                              </m:r>
                            </m:sub>
                            <m:sup>
                              <m:r>
                                <a:rPr lang="en-CA" b="0" i="1" smtClean="0">
                                  <a:latin typeface="Cambria Math" panose="02040503050406030204" pitchFamily="18" charset="0"/>
                                </a:rPr>
                                <m:t>𝐾</m:t>
                              </m:r>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𝑦</m:t>
                                              </m:r>
                                            </m:e>
                                          </m:acc>
                                        </m:e>
                                        <m:sub>
                                          <m:r>
                                            <a:rPr lang="en-CA" b="0" i="1" smtClean="0">
                                              <a:latin typeface="Cambria Math" panose="02040503050406030204" pitchFamily="18" charset="0"/>
                                            </a:rPr>
                                            <m:t>𝑖𝑘</m:t>
                                          </m:r>
                                        </m:sub>
                                      </m:sSub>
                                      <m:d>
                                        <m:dPr>
                                          <m:ctrlPr>
                                            <a:rPr lang="en-CA" b="0" i="1" smtClean="0">
                                              <a:latin typeface="Cambria Math" panose="02040503050406030204" pitchFamily="18" charset="0"/>
                                            </a:rPr>
                                          </m:ctrlPr>
                                        </m:dPr>
                                        <m:e>
                                          <m:r>
                                            <a:rPr lang="en-CA" b="1" i="1">
                                              <a:latin typeface="Cambria Math" panose="02040503050406030204" pitchFamily="18" charset="0"/>
                                            </a:rPr>
                                            <m:t>𝑾</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𝑖𝑘</m:t>
                                          </m:r>
                                        </m:sub>
                                      </m:sSub>
                                    </m:e>
                                  </m:d>
                                </m:e>
                                <m:sup>
                                  <m:r>
                                    <a:rPr lang="en-CA" b="0" i="1" smtClean="0">
                                      <a:latin typeface="Cambria Math" panose="02040503050406030204" pitchFamily="18" charset="0"/>
                                    </a:rPr>
                                    <m:t>2</m:t>
                                  </m:r>
                                </m:sup>
                              </m:sSup>
                            </m:e>
                          </m:nary>
                        </m:e>
                      </m:nary>
                    </m:oMath>
                  </m:oMathPara>
                </a14:m>
                <a:endParaRPr lang="fr-CA" dirty="0"/>
              </a:p>
              <a:p>
                <a:pPr algn="just"/>
                <a:r>
                  <a:rPr lang="fr-CA" dirty="0"/>
                  <a:t>Dans les problèmes de classification, on peut utiliser l’</a:t>
                </a:r>
                <a:r>
                  <a:rPr lang="fr-CA" b="1" dirty="0"/>
                  <a:t>entropie croisée</a:t>
                </a:r>
                <a:r>
                  <a:rPr lang="fr-CA" dirty="0"/>
                  <a:t> :</a:t>
                </a:r>
              </a:p>
              <a:p>
                <a:pPr algn="just"/>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𝑅</m:t>
                      </m:r>
                      <m:d>
                        <m:dPr>
                          <m:ctrlPr>
                            <a:rPr lang="en-CA" i="1">
                              <a:latin typeface="Cambria Math" panose="02040503050406030204" pitchFamily="18" charset="0"/>
                            </a:rPr>
                          </m:ctrlPr>
                        </m:dPr>
                        <m:e>
                          <m:r>
                            <a:rPr lang="en-CA" b="1" i="1">
                              <a:latin typeface="Cambria Math" panose="02040503050406030204" pitchFamily="18" charset="0"/>
                            </a:rPr>
                            <m:t>𝑾</m:t>
                          </m:r>
                        </m:e>
                      </m:d>
                      <m:r>
                        <a:rPr lang="en-CA" i="1">
                          <a:latin typeface="Cambria Math" panose="02040503050406030204" pitchFamily="18" charset="0"/>
                        </a:rPr>
                        <m:t>=</m:t>
                      </m:r>
                      <m:r>
                        <a:rPr lang="en-CA" b="0" i="1" smtClean="0">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𝑘</m:t>
                              </m:r>
                              <m:r>
                                <a:rPr lang="en-CA" i="1">
                                  <a:latin typeface="Cambria Math" panose="02040503050406030204" pitchFamily="18" charset="0"/>
                                </a:rPr>
                                <m:t>=1</m:t>
                              </m:r>
                            </m:sub>
                            <m:sup>
                              <m:r>
                                <a:rPr lang="en-CA" i="1">
                                  <a:latin typeface="Cambria Math" panose="02040503050406030204" pitchFamily="18" charset="0"/>
                                </a:rPr>
                                <m:t>𝐾</m:t>
                              </m:r>
                            </m:sup>
                            <m:e>
                              <m:sSub>
                                <m:sSubPr>
                                  <m:ctrlPr>
                                    <a:rPr lang="en-CA"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𝑖𝑘</m:t>
                                  </m:r>
                                </m:sub>
                              </m:sSub>
                              <m:func>
                                <m:funcPr>
                                  <m:ctrlPr>
                                    <a:rPr lang="en-CA" i="1" smtClean="0">
                                      <a:latin typeface="Cambria Math" panose="02040503050406030204" pitchFamily="18" charset="0"/>
                                    </a:rPr>
                                  </m:ctrlPr>
                                </m:funcPr>
                                <m:fName>
                                  <m:r>
                                    <m:rPr>
                                      <m:sty m:val="p"/>
                                    </m:rPr>
                                    <a:rPr lang="en-CA" i="0" smtClean="0">
                                      <a:latin typeface="Cambria Math" panose="02040503050406030204" pitchFamily="18" charset="0"/>
                                    </a:rPr>
                                    <m:t>ln</m:t>
                                  </m:r>
                                </m:fName>
                                <m:e>
                                  <m:d>
                                    <m:dPr>
                                      <m:begChr m:val="["/>
                                      <m:endChr m:val="]"/>
                                      <m:ctrlPr>
                                        <a:rPr lang="en-CA" i="1" smtClean="0">
                                          <a:latin typeface="Cambria Math" panose="02040503050406030204" pitchFamily="18" charset="0"/>
                                        </a:rPr>
                                      </m:ctrlPr>
                                    </m:dPr>
                                    <m:e>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𝑦</m:t>
                                              </m:r>
                                            </m:e>
                                          </m:acc>
                                        </m:e>
                                        <m:sub>
                                          <m:r>
                                            <a:rPr lang="en-CA" i="1">
                                              <a:latin typeface="Cambria Math" panose="02040503050406030204" pitchFamily="18" charset="0"/>
                                            </a:rPr>
                                            <m:t>𝑖𝑘</m:t>
                                          </m:r>
                                        </m:sub>
                                      </m:sSub>
                                      <m:d>
                                        <m:dPr>
                                          <m:ctrlPr>
                                            <a:rPr lang="en-CA" i="1">
                                              <a:latin typeface="Cambria Math" panose="02040503050406030204" pitchFamily="18" charset="0"/>
                                            </a:rPr>
                                          </m:ctrlPr>
                                        </m:dPr>
                                        <m:e>
                                          <m:r>
                                            <a:rPr lang="en-CA" b="1" i="1">
                                              <a:latin typeface="Cambria Math" panose="02040503050406030204" pitchFamily="18" charset="0"/>
                                            </a:rPr>
                                            <m:t>𝑾</m:t>
                                          </m:r>
                                        </m:e>
                                      </m:d>
                                    </m:e>
                                  </m:d>
                                </m:e>
                              </m:func>
                            </m:e>
                          </m:nary>
                        </m:e>
                      </m:nary>
                    </m:oMath>
                  </m:oMathPara>
                </a14:m>
                <a:endParaRPr lang="fr-CA" dirty="0"/>
              </a:p>
              <a:p>
                <a:pPr algn="just"/>
                <a:endParaRPr lang="en-US" sz="600" b="1" dirty="0">
                  <a:ea typeface="Charter Roman" charset="0"/>
                  <a:cs typeface="Charter Roman" charset="0"/>
                </a:endParaRPr>
              </a:p>
              <a:p>
                <a:pPr algn="just"/>
                <a:r>
                  <a:rPr lang="fr-CA" dirty="0"/>
                  <a:t>De l’une ou l’autre façon, nous voulons réduire </a:t>
                </a:r>
                <a14:m>
                  <m:oMath xmlns:m="http://schemas.openxmlformats.org/officeDocument/2006/math">
                    <m:r>
                      <a:rPr lang="en-CA" i="1">
                        <a:latin typeface="Cambria Math" panose="02040503050406030204" pitchFamily="18" charset="0"/>
                      </a:rPr>
                      <m:t>𝑅</m:t>
                    </m:r>
                    <m:d>
                      <m:dPr>
                        <m:ctrlPr>
                          <a:rPr lang="en-CA" i="1">
                            <a:latin typeface="Cambria Math" panose="02040503050406030204" pitchFamily="18" charset="0"/>
                          </a:rPr>
                        </m:ctrlPr>
                      </m:dPr>
                      <m:e>
                        <m:r>
                          <a:rPr lang="en-CA" b="1" i="1">
                            <a:latin typeface="Cambria Math" panose="02040503050406030204" pitchFamily="18" charset="0"/>
                          </a:rPr>
                          <m:t>𝑾</m:t>
                        </m:r>
                      </m:e>
                    </m:d>
                  </m:oMath>
                </a14:m>
                <a:r>
                  <a:rPr lang="fr-CA" dirty="0"/>
                  <a:t> au minimum par rapport à </a:t>
                </a:r>
                <a14:m>
                  <m:oMath xmlns:m="http://schemas.openxmlformats.org/officeDocument/2006/math">
                    <m:r>
                      <a:rPr lang="en-CA" b="1" i="1" smtClean="0">
                        <a:latin typeface="Cambria Math" panose="02040503050406030204" pitchFamily="18" charset="0"/>
                        <a:ea typeface="Charter Roman" charset="0"/>
                        <a:cs typeface="Charter Roman" charset="0"/>
                      </a:rPr>
                      <m:t>𝑾</m:t>
                    </m:r>
                  </m:oMath>
                </a14:m>
                <a:r>
                  <a:rPr lang="fr-CA" dirty="0"/>
                  <a:t> (</a:t>
                </a:r>
                <a:r>
                  <a:rPr lang="fr-CA" b="1" dirty="0">
                    <a:ea typeface="Charter Roman" charset="0"/>
                    <a:cs typeface="Charter Roman" charset="0"/>
                  </a:rPr>
                  <a:t>descente de gradient</a:t>
                </a:r>
                <a:r>
                  <a:rPr lang="fr-CA" dirty="0"/>
                  <a:t>).</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581192" y="2180497"/>
                <a:ext cx="11029615" cy="3975348"/>
              </a:xfrm>
              <a:blipFill>
                <a:blip r:embed="rId5"/>
                <a:stretch>
                  <a:fillRect l="-829" t="-9356" r="-829" b="-11503"/>
                </a:stretch>
              </a:blipFill>
            </p:spPr>
            <p:txBody>
              <a:bodyPr/>
              <a:lstStyle/>
              <a:p>
                <a:r>
                  <a:rPr lang="en-US">
                    <a:noFill/>
                  </a:rPr>
                  <a:t> </a:t>
                </a:r>
              </a:p>
            </p:txBody>
          </p:sp>
        </mc:Fallback>
      </mc:AlternateContent>
    </p:spTree>
    <p:extLst>
      <p:ext uri="{BB962C8B-B14F-4D97-AF65-F5344CB8AC3E}">
        <p14:creationId xmlns:p14="http://schemas.microsoft.com/office/powerpoint/2010/main" val="23521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0F15646-BF9E-9047-9C22-5D36504A38FE}"/>
              </a:ext>
            </a:extLst>
          </p:cNvPr>
          <p:cNvSpPr/>
          <p:nvPr>
            <p:custDataLst>
              <p:tags r:id="rId1"/>
            </p:custDataLst>
          </p:nvPr>
        </p:nvSpPr>
        <p:spPr>
          <a:xfrm>
            <a:off x="1" y="5444837"/>
            <a:ext cx="12192000" cy="1413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8"/>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83732" y="128390"/>
            <a:ext cx="11801717" cy="6045487"/>
          </a:xfrm>
          <a:prstGeom prst="rect">
            <a:avLst/>
          </a:prstGeom>
        </p:spPr>
      </p:pic>
      <p:sp>
        <p:nvSpPr>
          <p:cNvPr id="2" name="Title 1"/>
          <p:cNvSpPr>
            <a:spLocks noGrp="1"/>
          </p:cNvSpPr>
          <p:nvPr>
            <p:ph type="title"/>
            <p:custDataLst>
              <p:tags r:id="rId3"/>
            </p:custDataLst>
          </p:nvPr>
        </p:nvSpPr>
        <p:spPr>
          <a:xfrm>
            <a:off x="183732" y="5511095"/>
            <a:ext cx="10515600" cy="1325563"/>
          </a:xfrm>
        </p:spPr>
        <p:txBody>
          <a:bodyPr/>
          <a:lstStyle/>
          <a:p>
            <a:r>
              <a:rPr lang="fr-CA" dirty="0">
                <a:solidFill>
                  <a:schemeClr val="tx2"/>
                </a:solidFill>
              </a:rPr>
              <a:t>A Neural Network </a:t>
            </a:r>
            <a:r>
              <a:rPr lang="fr-CA" dirty="0" err="1">
                <a:solidFill>
                  <a:schemeClr val="tx2"/>
                </a:solidFill>
              </a:rPr>
              <a:t>Playground</a:t>
            </a:r>
            <a:endParaRPr lang="fr-CA" dirty="0">
              <a:solidFill>
                <a:schemeClr val="tx2"/>
              </a:solidFill>
            </a:endParaRPr>
          </a:p>
        </p:txBody>
      </p:sp>
      <p:sp>
        <p:nvSpPr>
          <p:cNvPr id="5" name="Rectangle 4"/>
          <p:cNvSpPr/>
          <p:nvPr>
            <p:custDataLst>
              <p:tags r:id="rId4"/>
            </p:custDataLst>
          </p:nvPr>
        </p:nvSpPr>
        <p:spPr>
          <a:xfrm>
            <a:off x="6324303" y="6488668"/>
            <a:ext cx="5867697" cy="369332"/>
          </a:xfrm>
          <a:prstGeom prst="rect">
            <a:avLst/>
          </a:prstGeom>
        </p:spPr>
        <p:txBody>
          <a:bodyPr wrap="none">
            <a:spAutoFit/>
          </a:bodyPr>
          <a:lstStyle/>
          <a:p>
            <a:pPr algn="r"/>
            <a:r>
              <a:rPr lang="fr-CA" dirty="0">
                <a:solidFill>
                  <a:schemeClr val="tx2"/>
                </a:solidFill>
                <a:latin typeface="Dagny OT" panose="020B0504020201020104" pitchFamily="34" charset="77"/>
                <a:ea typeface="Helvetica Light" charset="0"/>
                <a:cs typeface="Helvetica Light" charset="0"/>
              </a:rPr>
              <a:t>[D. </a:t>
            </a:r>
            <a:r>
              <a:rPr lang="fr-CA" dirty="0" err="1">
                <a:solidFill>
                  <a:schemeClr val="tx2"/>
                </a:solidFill>
                <a:latin typeface="Dagny OT" panose="020B0504020201020104" pitchFamily="34" charset="77"/>
                <a:ea typeface="Helvetica Light" charset="0"/>
                <a:cs typeface="Helvetica Light" charset="0"/>
              </a:rPr>
              <a:t>Smilkov</a:t>
            </a:r>
            <a:r>
              <a:rPr lang="fr-CA" dirty="0">
                <a:solidFill>
                  <a:schemeClr val="tx2"/>
                </a:solidFill>
                <a:latin typeface="Dagny OT" panose="020B0504020201020104" pitchFamily="34" charset="77"/>
                <a:ea typeface="Helvetica Light" charset="0"/>
                <a:cs typeface="Helvetica Light" charset="0"/>
              </a:rPr>
              <a:t>, S. Carter, </a:t>
            </a:r>
            <a:r>
              <a:rPr lang="fr-CA" dirty="0">
                <a:latin typeface="Dagny OT" panose="020B0504020201020104" pitchFamily="34" charset="77"/>
                <a:ea typeface="Helvetica Light" charset="0"/>
                <a:cs typeface="Helvetica Light" charset="0"/>
                <a:hlinkClick r:id="rId8"/>
              </a:rPr>
              <a:t>TensorFlow.org</a:t>
            </a:r>
            <a:r>
              <a:rPr lang="fr-CA" dirty="0">
                <a:solidFill>
                  <a:schemeClr val="tx2"/>
                </a:solidFill>
                <a:latin typeface="Dagny OT" panose="020B0504020201020104" pitchFamily="34" charset="77"/>
                <a:ea typeface="Helvetica Light" charset="0"/>
                <a:cs typeface="Helvetica Light" charset="0"/>
              </a:rPr>
              <a:t> (en anglais seulement)]</a:t>
            </a:r>
          </a:p>
        </p:txBody>
      </p:sp>
    </p:spTree>
    <p:extLst>
      <p:ext uri="{BB962C8B-B14F-4D97-AF65-F5344CB8AC3E}">
        <p14:creationId xmlns:p14="http://schemas.microsoft.com/office/powerpoint/2010/main" val="51920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Forces</a:t>
            </a:r>
          </a:p>
        </p:txBody>
      </p:sp>
      <p:sp>
        <p:nvSpPr>
          <p:cNvPr id="8" name="Content Placeholder 2"/>
          <p:cNvSpPr>
            <a:spLocks noGrp="1"/>
          </p:cNvSpPr>
          <p:nvPr>
            <p:ph idx="1"/>
            <p:custDataLst>
              <p:tags r:id="rId2"/>
            </p:custDataLst>
          </p:nvPr>
        </p:nvSpPr>
        <p:spPr/>
        <p:txBody>
          <a:bodyPr>
            <a:normAutofit fontScale="92500" lnSpcReduction="10000"/>
          </a:bodyPr>
          <a:lstStyle/>
          <a:p>
            <a:pPr algn="just">
              <a:lnSpc>
                <a:spcPct val="100000"/>
              </a:lnSpc>
            </a:pPr>
            <a:r>
              <a:rPr lang="fr-CA" dirty="0"/>
              <a:t>Les RNA peuvent être assez </a:t>
            </a:r>
            <a:r>
              <a:rPr lang="fr-CA" b="1" dirty="0"/>
              <a:t>précis</a:t>
            </a:r>
            <a:r>
              <a:rPr lang="fr-CA" dirty="0"/>
              <a:t> pour faire des prédictions – plus que d’autres algorithmes, lorsqu’ils sont correctement configurés.</a:t>
            </a:r>
          </a:p>
          <a:p>
            <a:pPr algn="just"/>
            <a:endParaRPr lang="en-US" sz="500" dirty="0"/>
          </a:p>
          <a:p>
            <a:pPr algn="just"/>
            <a:r>
              <a:rPr lang="fr-CA" dirty="0"/>
              <a:t>Les RNA fonctionnent souvent lorsque d’autres méthodes échouent :</a:t>
            </a:r>
          </a:p>
          <a:p>
            <a:pPr lvl="1" algn="just"/>
            <a:r>
              <a:rPr lang="fr-CA" dirty="0"/>
              <a:t>Lorsque la relation entre les attributs est </a:t>
            </a:r>
            <a:r>
              <a:rPr lang="fr-CA" b="1" dirty="0"/>
              <a:t>complexe</a:t>
            </a:r>
          </a:p>
          <a:p>
            <a:pPr lvl="1" algn="just"/>
            <a:r>
              <a:rPr lang="fr-CA" dirty="0"/>
              <a:t>Lorsqu’il y a beaucoup de </a:t>
            </a:r>
            <a:r>
              <a:rPr lang="fr-CA" dirty="0" err="1"/>
              <a:t>dépendences</a:t>
            </a:r>
            <a:r>
              <a:rPr lang="fr-CA" dirty="0"/>
              <a:t>/</a:t>
            </a:r>
            <a:r>
              <a:rPr lang="fr-CA" b="1" dirty="0"/>
              <a:t>rapports non linéaires</a:t>
            </a:r>
          </a:p>
          <a:p>
            <a:pPr lvl="1" algn="just"/>
            <a:r>
              <a:rPr lang="fr-CA" dirty="0"/>
              <a:t>En présence de données d’entrée </a:t>
            </a:r>
            <a:r>
              <a:rPr lang="fr-CA" b="1" dirty="0"/>
              <a:t>désorganisées</a:t>
            </a:r>
            <a:r>
              <a:rPr lang="fr-CA" dirty="0"/>
              <a:t> et hautement connectées (images, texte et voix)</a:t>
            </a:r>
          </a:p>
          <a:p>
            <a:pPr lvl="1" algn="just"/>
            <a:r>
              <a:rPr lang="fr-CA" dirty="0"/>
              <a:t>Classification non linéaire</a:t>
            </a:r>
          </a:p>
          <a:p>
            <a:pPr algn="just"/>
            <a:endParaRPr lang="en-US" sz="500" dirty="0"/>
          </a:p>
          <a:p>
            <a:pPr algn="just"/>
            <a:r>
              <a:rPr lang="fr-CA" dirty="0"/>
              <a:t>Les RNA sont relativement faciles à configurer (avec les progiciels disponibles).</a:t>
            </a:r>
          </a:p>
          <a:p>
            <a:pPr algn="just"/>
            <a:r>
              <a:rPr lang="fr-CA" dirty="0"/>
              <a:t>Les RNA continuent de bien fonctionner avec le temps (ce qui est important en robotique).</a:t>
            </a:r>
          </a:p>
        </p:txBody>
      </p:sp>
    </p:spTree>
    <p:extLst>
      <p:ext uri="{BB962C8B-B14F-4D97-AF65-F5344CB8AC3E}">
        <p14:creationId xmlns:p14="http://schemas.microsoft.com/office/powerpoint/2010/main" val="204138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Limitations</a:t>
            </a:r>
          </a:p>
        </p:txBody>
      </p:sp>
      <p:sp>
        <p:nvSpPr>
          <p:cNvPr id="8" name="Content Placeholder 2"/>
          <p:cNvSpPr>
            <a:spLocks noGrp="1"/>
          </p:cNvSpPr>
          <p:nvPr>
            <p:ph idx="1"/>
            <p:custDataLst>
              <p:tags r:id="rId2"/>
            </p:custDataLst>
          </p:nvPr>
        </p:nvSpPr>
        <p:spPr/>
        <p:txBody>
          <a:bodyPr>
            <a:normAutofit lnSpcReduction="10000"/>
          </a:bodyPr>
          <a:lstStyle/>
          <a:p>
            <a:pPr algn="just">
              <a:lnSpc>
                <a:spcPct val="100000"/>
              </a:lnSpc>
            </a:pPr>
            <a:r>
              <a:rPr lang="fr-CA" dirty="0"/>
              <a:t>Les RNA sont relativement lents (création et utilisation) et enclins au surapprentissage (peuvent nécessiter un ensemble d’apprentissage </a:t>
            </a:r>
            <a:r>
              <a:rPr lang="fr-CA" b="1" dirty="0"/>
              <a:t>important/diversifié</a:t>
            </a:r>
            <a:r>
              <a:rPr lang="fr-CA" dirty="0"/>
              <a:t>).</a:t>
            </a:r>
          </a:p>
          <a:p>
            <a:pPr algn="just">
              <a:lnSpc>
                <a:spcPct val="100000"/>
              </a:lnSpc>
            </a:pPr>
            <a:endParaRPr lang="en-US" sz="800" dirty="0"/>
          </a:p>
          <a:p>
            <a:pPr algn="just">
              <a:lnSpc>
                <a:spcPct val="100000"/>
              </a:lnSpc>
            </a:pPr>
            <a:r>
              <a:rPr lang="fr-CA" dirty="0"/>
              <a:t>Les RNA ne fournissent généralement pas une bonne interprétation (contrairement aux arbres de décision ou à la régression logistique, par exemple). Pouvez-vous vous en accommoder? </a:t>
            </a:r>
          </a:p>
          <a:p>
            <a:pPr algn="just">
              <a:lnSpc>
                <a:spcPct val="100000"/>
              </a:lnSpc>
            </a:pPr>
            <a:endParaRPr lang="en-US" sz="800" dirty="0"/>
          </a:p>
          <a:p>
            <a:pPr algn="just">
              <a:lnSpc>
                <a:spcPct val="100000"/>
              </a:lnSpc>
            </a:pPr>
            <a:r>
              <a:rPr lang="fr-CA" dirty="0"/>
              <a:t>Il n’existe pas d’algorithme pour sélectionner la topologie de réseau optimale.</a:t>
            </a:r>
          </a:p>
          <a:p>
            <a:pPr algn="just">
              <a:lnSpc>
                <a:spcPct val="100000"/>
              </a:lnSpc>
            </a:pPr>
            <a:endParaRPr lang="en-US" sz="800" dirty="0"/>
          </a:p>
          <a:p>
            <a:pPr algn="just">
              <a:lnSpc>
                <a:spcPct val="100000"/>
              </a:lnSpc>
            </a:pPr>
            <a:r>
              <a:rPr lang="fr-CA" dirty="0"/>
              <a:t>Même si les RNA produisent de meilleurs résultats que les autres options, ils peuvent ne pas être aussi performants en raison des </a:t>
            </a:r>
            <a:r>
              <a:rPr lang="fr-CA" b="1" dirty="0"/>
              <a:t>théorèmes « no free lunch »</a:t>
            </a:r>
            <a:r>
              <a:rPr lang="fr-CA" dirty="0"/>
              <a:t> et ils sont sujets à diverses formes d’</a:t>
            </a:r>
            <a:r>
              <a:rPr lang="fr-CA" b="1" dirty="0"/>
              <a:t>attaques malveillantes</a:t>
            </a:r>
            <a:r>
              <a:rPr lang="fr-CA" dirty="0"/>
              <a:t>. </a:t>
            </a:r>
          </a:p>
        </p:txBody>
      </p:sp>
    </p:spTree>
    <p:extLst>
      <p:ext uri="{BB962C8B-B14F-4D97-AF65-F5344CB8AC3E}">
        <p14:creationId xmlns:p14="http://schemas.microsoft.com/office/powerpoint/2010/main" val="425180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C4B969-13E0-EE43-9086-45A34C188CE9}"/>
              </a:ext>
            </a:extLst>
          </p:cNvPr>
          <p:cNvSpPr>
            <a:spLocks noGrp="1"/>
          </p:cNvSpPr>
          <p:nvPr>
            <p:ph type="title"/>
            <p:custDataLst>
              <p:tags r:id="rId1"/>
            </p:custDataLst>
          </p:nvPr>
        </p:nvSpPr>
        <p:spPr/>
        <p:txBody>
          <a:bodyPr/>
          <a:lstStyle/>
          <a:p>
            <a:r>
              <a:rPr lang="fr-CA"/>
              <a:t>DISCUSSION</a:t>
            </a:r>
          </a:p>
        </p:txBody>
      </p:sp>
      <p:sp>
        <p:nvSpPr>
          <p:cNvPr id="3" name="Content Placeholder 2"/>
          <p:cNvSpPr>
            <a:spLocks noGrp="1"/>
          </p:cNvSpPr>
          <p:nvPr>
            <p:ph idx="1"/>
            <p:custDataLst>
              <p:tags r:id="rId2"/>
            </p:custDataLst>
          </p:nvPr>
        </p:nvSpPr>
        <p:spPr/>
        <p:txBody>
          <a:bodyPr>
            <a:normAutofit/>
          </a:bodyPr>
          <a:lstStyle/>
          <a:p>
            <a:pPr algn="just"/>
            <a:r>
              <a:rPr lang="fr-CA" dirty="0"/>
              <a:t>Le plus grand défi (à notre avis) consiste à surmonter la nature de boîte noire des RNA. Dans quelle mesure est-il important pour vous et votre organisation de pouvoir expliquer les décisions fondées sur les données? </a:t>
            </a:r>
          </a:p>
        </p:txBody>
      </p:sp>
    </p:spTree>
    <p:extLst>
      <p:ext uri="{BB962C8B-B14F-4D97-AF65-F5344CB8AC3E}">
        <p14:creationId xmlns:p14="http://schemas.microsoft.com/office/powerpoint/2010/main" val="220467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VIDÉOS sur les réseaux neuronaux (EXCELLENTES!)</a:t>
            </a:r>
          </a:p>
        </p:txBody>
      </p:sp>
      <p:sp>
        <p:nvSpPr>
          <p:cNvPr id="3" name="Content Placeholder 2"/>
          <p:cNvSpPr>
            <a:spLocks noGrp="1"/>
          </p:cNvSpPr>
          <p:nvPr>
            <p:ph idx="1"/>
            <p:custDataLst>
              <p:tags r:id="rId2"/>
            </p:custDataLst>
          </p:nvPr>
        </p:nvSpPr>
        <p:spPr>
          <a:xfrm>
            <a:off x="581192" y="2180496"/>
            <a:ext cx="11405761" cy="4140767"/>
          </a:xfrm>
        </p:spPr>
        <p:txBody>
          <a:bodyPr/>
          <a:lstStyle/>
          <a:p>
            <a:pPr marL="342900" indent="-342900">
              <a:buSzPct val="100000"/>
              <a:buFont typeface="+mj-lt"/>
              <a:buAutoNum type="arabicPeriod"/>
            </a:pPr>
            <a:r>
              <a:rPr lang="fr-CA"/>
              <a:t>Neural Networks Demystified, Welch Labs </a:t>
            </a:r>
            <a:r>
              <a:rPr lang="fr-CA">
                <a:hlinkClick r:id="rId5"/>
              </a:rPr>
              <a:t>https://www.youtube.com/watch?v=bxe2T-V8XRs</a:t>
            </a:r>
            <a:r>
              <a:rPr lang="fr-CA"/>
              <a:t> (en anglais seulement, première vidéo de la série)</a:t>
            </a:r>
          </a:p>
          <a:p>
            <a:pPr marL="342900" indent="-342900">
              <a:buSzPct val="100000"/>
              <a:buFont typeface="+mj-lt"/>
              <a:buAutoNum type="arabicPeriod"/>
            </a:pPr>
            <a:r>
              <a:rPr lang="fr-CA"/>
              <a:t>Learning to See, Welch Labs</a:t>
            </a:r>
            <a:br>
              <a:rPr lang="fr-CA"/>
            </a:br>
            <a:r>
              <a:rPr lang="fr-CA">
                <a:hlinkClick r:id="rId6"/>
              </a:rPr>
              <a:t>https://www.youtube.com/watch?v=i8D90DkCLhI</a:t>
            </a:r>
            <a:r>
              <a:rPr lang="fr-CA"/>
              <a:t> (en anglais seulement, première vidéo de la série)</a:t>
            </a:r>
          </a:p>
          <a:p>
            <a:pPr marL="342900" indent="-342900">
              <a:buSzPct val="100000"/>
              <a:buFont typeface="+mj-lt"/>
              <a:buAutoNum type="arabicPeriod"/>
            </a:pPr>
            <a:r>
              <a:rPr lang="fr-CA"/>
              <a:t>Neural Networks, 3 Blue 1 Brown </a:t>
            </a:r>
            <a:r>
              <a:rPr lang="fr-CA">
                <a:hlinkClick r:id="rId7"/>
              </a:rPr>
              <a:t>https://www.3blue1brown.com/videos/2017/10/9/neural-network</a:t>
            </a:r>
            <a:r>
              <a:rPr lang="fr-CA"/>
              <a:t> (en anglais seulement)</a:t>
            </a:r>
          </a:p>
        </p:txBody>
      </p:sp>
    </p:spTree>
    <p:extLst>
      <p:ext uri="{BB962C8B-B14F-4D97-AF65-F5344CB8AC3E}">
        <p14:creationId xmlns:p14="http://schemas.microsoft.com/office/powerpoint/2010/main" val="361175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81193" y="3043910"/>
            <a:ext cx="11696624" cy="1497507"/>
          </a:xfrm>
        </p:spPr>
        <p:txBody>
          <a:bodyPr/>
          <a:lstStyle/>
          <a:p>
            <a:r>
              <a:rPr lang="fr-CA" dirty="0"/>
              <a:t>Étude de cas : chaîne de pharmacies japonaise</a:t>
            </a:r>
          </a:p>
        </p:txBody>
      </p:sp>
      <p:sp>
        <p:nvSpPr>
          <p:cNvPr id="5" name="Text Placeholder 4">
            <a:extLst>
              <a:ext uri="{FF2B5EF4-FFF2-40B4-BE49-F238E27FC236}">
                <a16:creationId xmlns:a16="http://schemas.microsoft.com/office/drawing/2014/main" xmlns="" id="{112A6E33-856A-D643-9245-D7F6B9935447}"/>
              </a:ext>
            </a:extLst>
          </p:cNvPr>
          <p:cNvSpPr>
            <a:spLocks noGrp="1"/>
          </p:cNvSpPr>
          <p:nvPr>
            <p:ph type="body" idx="1"/>
            <p:custDataLst>
              <p:tags r:id="rId2"/>
            </p:custDataLst>
          </p:nvPr>
        </p:nvSpPr>
        <p:spPr/>
        <p:txBody>
          <a:bodyPr/>
          <a:lstStyle/>
          <a:p>
            <a:r>
              <a:rPr lang="fr-CA"/>
              <a:t>INTELLIGENCE ARTIFICIELLE ET RÉSEAUX NEURONAUX</a:t>
            </a:r>
          </a:p>
        </p:txBody>
      </p:sp>
      <p:sp>
        <p:nvSpPr>
          <p:cNvPr id="4" name="Rectangle 3">
            <a:extLst>
              <a:ext uri="{FF2B5EF4-FFF2-40B4-BE49-F238E27FC236}">
                <a16:creationId xmlns:a16="http://schemas.microsoft.com/office/drawing/2014/main" xmlns="" id="{9AED6AF8-085E-9449-9656-A5438FC5F375}"/>
              </a:ext>
            </a:extLst>
          </p:cNvPr>
          <p:cNvSpPr/>
          <p:nvPr>
            <p:custDataLst>
              <p:tags r:id="rId3"/>
            </p:custDataLst>
          </p:nvPr>
        </p:nvSpPr>
        <p:spPr>
          <a:xfrm>
            <a:off x="574842" y="5173930"/>
            <a:ext cx="11029615" cy="1138773"/>
          </a:xfrm>
          <a:prstGeom prst="rect">
            <a:avLst/>
          </a:prstGeom>
        </p:spPr>
        <p:txBody>
          <a:bodyPr wrap="square">
            <a:spAutoFit/>
          </a:bodyPr>
          <a:lstStyle/>
          <a:p>
            <a:pPr algn="just">
              <a:buSzPct val="100000"/>
            </a:pPr>
            <a:r>
              <a:rPr lang="fr-CA" sz="2000" dirty="0">
                <a:solidFill>
                  <a:schemeClr val="bg1"/>
                </a:solidFill>
                <a:latin typeface="Dagny OT" panose="020B0504020201020104" pitchFamily="34" charset="77"/>
                <a:ea typeface="Helvetica Light" charset="0"/>
                <a:cs typeface="Helvetica Light" charset="0"/>
              </a:rPr>
              <a:t>A Neural Network Application to </a:t>
            </a:r>
            <a:r>
              <a:rPr lang="fr-CA" sz="2000" dirty="0" err="1">
                <a:solidFill>
                  <a:schemeClr val="bg1"/>
                </a:solidFill>
                <a:latin typeface="Dagny OT" panose="020B0504020201020104" pitchFamily="34" charset="77"/>
                <a:ea typeface="Helvetica Light" charset="0"/>
                <a:cs typeface="Helvetica Light" charset="0"/>
              </a:rPr>
              <a:t>Identify</a:t>
            </a:r>
            <a:r>
              <a:rPr lang="fr-CA" sz="2000" dirty="0">
                <a:solidFill>
                  <a:schemeClr val="bg1"/>
                </a:solidFill>
                <a:latin typeface="Dagny OT" panose="020B0504020201020104" pitchFamily="34" charset="77"/>
                <a:ea typeface="Helvetica Light" charset="0"/>
                <a:cs typeface="Helvetica Light" charset="0"/>
              </a:rPr>
              <a:t> High-Value </a:t>
            </a:r>
            <a:r>
              <a:rPr lang="fr-CA" sz="2000" dirty="0" err="1">
                <a:solidFill>
                  <a:schemeClr val="bg1"/>
                </a:solidFill>
                <a:latin typeface="Dagny OT" panose="020B0504020201020104" pitchFamily="34" charset="77"/>
                <a:ea typeface="Helvetica Light" charset="0"/>
                <a:cs typeface="Helvetica Light" charset="0"/>
              </a:rPr>
              <a:t>Customers</a:t>
            </a:r>
            <a:r>
              <a:rPr lang="fr-CA" sz="2000" dirty="0">
                <a:solidFill>
                  <a:schemeClr val="bg1"/>
                </a:solidFill>
                <a:latin typeface="Dagny OT" panose="020B0504020201020104" pitchFamily="34" charset="77"/>
                <a:ea typeface="Helvetica Light" charset="0"/>
                <a:cs typeface="Helvetica Light" charset="0"/>
              </a:rPr>
              <a:t> for a Large </a:t>
            </a:r>
            <a:r>
              <a:rPr lang="fr-CA" sz="2000" dirty="0" err="1">
                <a:solidFill>
                  <a:schemeClr val="bg1"/>
                </a:solidFill>
                <a:latin typeface="Dagny OT" panose="020B0504020201020104" pitchFamily="34" charset="77"/>
                <a:ea typeface="Helvetica Light" charset="0"/>
                <a:cs typeface="Helvetica Light" charset="0"/>
              </a:rPr>
              <a:t>Retail</a:t>
            </a:r>
            <a:r>
              <a:rPr lang="fr-CA" sz="2000" dirty="0">
                <a:solidFill>
                  <a:schemeClr val="bg1"/>
                </a:solidFill>
                <a:latin typeface="Dagny OT" panose="020B0504020201020104" pitchFamily="34" charset="77"/>
                <a:ea typeface="Helvetica Light" charset="0"/>
                <a:cs typeface="Helvetica Light" charset="0"/>
              </a:rPr>
              <a:t> Store in Japan </a:t>
            </a:r>
            <a:br>
              <a:rPr lang="fr-CA" sz="2000" dirty="0">
                <a:solidFill>
                  <a:schemeClr val="bg1"/>
                </a:solidFill>
                <a:latin typeface="Dagny OT" panose="020B0504020201020104" pitchFamily="34" charset="77"/>
                <a:ea typeface="Helvetica Light" charset="0"/>
                <a:cs typeface="Helvetica Light" charset="0"/>
              </a:rPr>
            </a:br>
            <a:r>
              <a:rPr lang="fr-CA" sz="1600" dirty="0">
                <a:solidFill>
                  <a:schemeClr val="bg1"/>
                </a:solidFill>
                <a:latin typeface="Dagny OT" panose="020B0504020201020104" pitchFamily="34" charset="77"/>
                <a:ea typeface="Helvetica Light" charset="0"/>
                <a:cs typeface="Helvetica Light" charset="0"/>
              </a:rPr>
              <a:t>(en anglais seulement)</a:t>
            </a:r>
          </a:p>
          <a:p>
            <a:pPr algn="r"/>
            <a:r>
              <a:rPr lang="fr-CA" sz="1600" dirty="0">
                <a:solidFill>
                  <a:schemeClr val="bg1"/>
                </a:solidFill>
                <a:latin typeface="Dagny OT" panose="020B0504020201020104" pitchFamily="34" charset="77"/>
                <a:ea typeface="Helvetica Light" charset="0"/>
                <a:cs typeface="Helvetica Light" charset="0"/>
              </a:rPr>
              <a:t>(</a:t>
            </a:r>
            <a:r>
              <a:rPr lang="fr-CA" sz="1600" dirty="0" err="1">
                <a:solidFill>
                  <a:schemeClr val="bg1"/>
                </a:solidFill>
                <a:latin typeface="Dagny OT" panose="020B0504020201020104" pitchFamily="34" charset="77"/>
                <a:ea typeface="Helvetica Light" charset="0"/>
                <a:cs typeface="Helvetica Light" charset="0"/>
              </a:rPr>
              <a:t>Ip</a:t>
            </a:r>
            <a:r>
              <a:rPr lang="fr-CA" sz="1600" dirty="0">
                <a:solidFill>
                  <a:schemeClr val="bg1"/>
                </a:solidFill>
                <a:latin typeface="Dagny OT" panose="020B0504020201020104" pitchFamily="34" charset="77"/>
                <a:ea typeface="Helvetica Light" charset="0"/>
                <a:cs typeface="Helvetica Light" charset="0"/>
              </a:rPr>
              <a:t>, E., Johnson, J., </a:t>
            </a:r>
            <a:r>
              <a:rPr lang="fr-CA" sz="1600" dirty="0" err="1">
                <a:solidFill>
                  <a:schemeClr val="bg1"/>
                </a:solidFill>
                <a:latin typeface="Dagny OT" panose="020B0504020201020104" pitchFamily="34" charset="77"/>
                <a:ea typeface="Helvetica Light" charset="0"/>
                <a:cs typeface="Helvetica Light" charset="0"/>
              </a:rPr>
              <a:t>Yada</a:t>
            </a:r>
            <a:r>
              <a:rPr lang="fr-CA" sz="1600" dirty="0">
                <a:solidFill>
                  <a:schemeClr val="bg1"/>
                </a:solidFill>
                <a:latin typeface="Dagny OT" panose="020B0504020201020104" pitchFamily="34" charset="77"/>
                <a:ea typeface="Helvetica Light" charset="0"/>
                <a:cs typeface="Helvetica Light" charset="0"/>
              </a:rPr>
              <a:t>, K., </a:t>
            </a:r>
            <a:r>
              <a:rPr lang="fr-CA" sz="1600" dirty="0" err="1">
                <a:solidFill>
                  <a:schemeClr val="bg1"/>
                </a:solidFill>
                <a:latin typeface="Dagny OT" panose="020B0504020201020104" pitchFamily="34" charset="77"/>
                <a:ea typeface="Helvetica Light" charset="0"/>
                <a:cs typeface="Helvetica Light" charset="0"/>
              </a:rPr>
              <a:t>Hamuro</a:t>
            </a:r>
            <a:r>
              <a:rPr lang="fr-CA" sz="1600" dirty="0">
                <a:solidFill>
                  <a:schemeClr val="bg1"/>
                </a:solidFill>
                <a:latin typeface="Dagny OT" panose="020B0504020201020104" pitchFamily="34" charset="77"/>
                <a:ea typeface="Helvetica Light" charset="0"/>
                <a:cs typeface="Helvetica Light" charset="0"/>
              </a:rPr>
              <a:t>, Y., </a:t>
            </a:r>
            <a:r>
              <a:rPr lang="fr-CA" sz="1600" dirty="0" err="1">
                <a:solidFill>
                  <a:schemeClr val="bg1"/>
                </a:solidFill>
                <a:latin typeface="Dagny OT" panose="020B0504020201020104" pitchFamily="34" charset="77"/>
                <a:ea typeface="Helvetica Light" charset="0"/>
                <a:cs typeface="Helvetica Light" charset="0"/>
              </a:rPr>
              <a:t>Katoh</a:t>
            </a:r>
            <a:r>
              <a:rPr lang="fr-CA" sz="1600" dirty="0">
                <a:solidFill>
                  <a:schemeClr val="bg1"/>
                </a:solidFill>
                <a:latin typeface="Dagny OT" panose="020B0504020201020104" pitchFamily="34" charset="77"/>
                <a:ea typeface="Helvetica Light" charset="0"/>
                <a:cs typeface="Helvetica Light" charset="0"/>
              </a:rPr>
              <a:t>, N., Cheung, S. [2002], </a:t>
            </a:r>
            <a:r>
              <a:rPr lang="fr-CA" sz="1600" i="1" dirty="0">
                <a:solidFill>
                  <a:schemeClr val="bg1"/>
                </a:solidFill>
                <a:latin typeface="Dagny OT" panose="020B0504020201020104" pitchFamily="34" charset="77"/>
                <a:ea typeface="Helvetica Light" charset="0"/>
                <a:cs typeface="Helvetica Light" charset="0"/>
              </a:rPr>
              <a:t>Neural Networks in Business: Techniques and Applications</a:t>
            </a:r>
            <a:r>
              <a:rPr lang="fr-CA" sz="1600" dirty="0">
                <a:solidFill>
                  <a:schemeClr val="bg1"/>
                </a:solidFill>
                <a:latin typeface="Dagny OT" panose="020B0504020201020104" pitchFamily="34" charset="77"/>
                <a:ea typeface="Helvetica Light" charset="0"/>
                <a:cs typeface="Helvetica Light" charset="0"/>
              </a:rPr>
              <a:t>, Smith, K., Gupta, J. (</a:t>
            </a:r>
            <a:r>
              <a:rPr lang="fr-CA" sz="1600" dirty="0" err="1">
                <a:solidFill>
                  <a:schemeClr val="bg1"/>
                </a:solidFill>
                <a:latin typeface="Dagny OT" panose="020B0504020201020104" pitchFamily="34" charset="77"/>
                <a:ea typeface="Helvetica Light" charset="0"/>
                <a:cs typeface="Helvetica Light" charset="0"/>
              </a:rPr>
              <a:t>eds</a:t>
            </a:r>
            <a:r>
              <a:rPr lang="fr-CA" sz="1600" dirty="0">
                <a:solidFill>
                  <a:schemeClr val="bg1"/>
                </a:solidFill>
                <a:latin typeface="Dagny OT" panose="020B0504020201020104" pitchFamily="34" charset="77"/>
                <a:ea typeface="Helvetica Light" charset="0"/>
                <a:cs typeface="Helvetica Light" charset="0"/>
              </a:rPr>
              <a:t>), IRM </a:t>
            </a:r>
            <a:r>
              <a:rPr lang="fr-CA" sz="1600" dirty="0" err="1">
                <a:solidFill>
                  <a:schemeClr val="bg1"/>
                </a:solidFill>
                <a:latin typeface="Dagny OT" panose="020B0504020201020104" pitchFamily="34" charset="77"/>
                <a:ea typeface="Helvetica Light" charset="0"/>
                <a:cs typeface="Helvetica Light" charset="0"/>
              </a:rPr>
              <a:t>Press</a:t>
            </a:r>
            <a:r>
              <a:rPr lang="fr-CA" sz="1600" dirty="0">
                <a:solidFill>
                  <a:schemeClr val="bg1"/>
                </a:solidFill>
                <a:latin typeface="Dagny OT" panose="020B0504020201020104" pitchFamily="34" charset="77"/>
                <a:ea typeface="Helvetica Light" charset="0"/>
                <a:cs typeface="Helvetica Light" charset="0"/>
              </a:rPr>
              <a:t>)</a:t>
            </a:r>
          </a:p>
        </p:txBody>
      </p:sp>
    </p:spTree>
    <p:extLst>
      <p:ext uri="{BB962C8B-B14F-4D97-AF65-F5344CB8AC3E}">
        <p14:creationId xmlns:p14="http://schemas.microsoft.com/office/powerpoint/2010/main" val="468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Contexte</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a:xfrm>
                <a:off x="581193" y="2180496"/>
                <a:ext cx="10391608" cy="4140767"/>
              </a:xfrm>
            </p:spPr>
            <p:txBody>
              <a:bodyPr>
                <a:normAutofit/>
              </a:bodyPr>
              <a:lstStyle/>
              <a:p>
                <a:pPr>
                  <a:lnSpc>
                    <a:spcPct val="100000"/>
                  </a:lnSpc>
                </a:pPr>
                <a:r>
                  <a:rPr lang="fr-CA" dirty="0"/>
                  <a:t>6 </a:t>
                </a:r>
                <a14:m>
                  <m:oMath xmlns:m="http://schemas.openxmlformats.org/officeDocument/2006/math">
                    <m:r>
                      <a:rPr lang="en-CA" i="1" smtClean="0">
                        <a:latin typeface="Cambria Math" charset="0"/>
                        <a:ea typeface="Cambria Math" charset="0"/>
                        <a:cs typeface="Cambria Math" charset="0"/>
                      </a:rPr>
                      <m:t>×</m:t>
                    </m:r>
                  </m:oMath>
                </a14:m>
                <a:r>
                  <a:rPr lang="fr-CA" dirty="0"/>
                  <a:t> plus coûteux de vendre à un nouveau client qu’à un client existant</a:t>
                </a:r>
                <a:br>
                  <a:rPr lang="fr-CA" dirty="0"/>
                </a:br>
                <a:r>
                  <a:rPr lang="fr-CA" sz="1800" dirty="0"/>
                  <a:t>(</a:t>
                </a:r>
                <a:r>
                  <a:rPr lang="fr-CA" sz="1800" dirty="0" err="1"/>
                  <a:t>Kalakota</a:t>
                </a:r>
                <a:r>
                  <a:rPr lang="fr-CA" sz="1800" dirty="0"/>
                  <a:t>, Robinson, </a:t>
                </a:r>
                <a:r>
                  <a:rPr lang="fr-CA" sz="1800" dirty="0" err="1"/>
                  <a:t>Tapscott</a:t>
                </a:r>
                <a:r>
                  <a:rPr lang="fr-CA" sz="1800" dirty="0"/>
                  <a:t>, 1999)</a:t>
                </a:r>
              </a:p>
              <a:p>
                <a:pPr>
                  <a:lnSpc>
                    <a:spcPct val="100000"/>
                  </a:lnSpc>
                </a:pPr>
                <a:endParaRPr lang="en-CA" sz="1000" dirty="0"/>
              </a:p>
              <a:p>
                <a:pPr>
                  <a:lnSpc>
                    <a:spcPct val="100000"/>
                  </a:lnSpc>
                </a:pPr>
                <a:r>
                  <a:rPr lang="fr-CA" dirty="0"/>
                  <a:t>Une fidélisation annuelle de la clientèle de 5 % peut entraîner une augmentation de 85 % des bénéfices </a:t>
                </a:r>
                <a:br>
                  <a:rPr lang="fr-CA" dirty="0"/>
                </a:br>
                <a:r>
                  <a:rPr lang="fr-CA" sz="1800" dirty="0"/>
                  <a:t>(</a:t>
                </a:r>
                <a:r>
                  <a:rPr lang="fr-CA" sz="1800" dirty="0" err="1"/>
                  <a:t>Kalakota</a:t>
                </a:r>
                <a:r>
                  <a:rPr lang="fr-CA" sz="1800" dirty="0"/>
                  <a:t>, Robinson, </a:t>
                </a:r>
                <a:r>
                  <a:rPr lang="fr-CA" sz="1800" dirty="0" err="1"/>
                  <a:t>Tapscott</a:t>
                </a:r>
                <a:r>
                  <a:rPr lang="fr-CA" sz="1800" dirty="0"/>
                  <a:t>, 1999)</a:t>
                </a:r>
              </a:p>
              <a:p>
                <a:pPr>
                  <a:lnSpc>
                    <a:spcPct val="100000"/>
                  </a:lnSpc>
                </a:pPr>
                <a:endParaRPr lang="en-CA" sz="1000" dirty="0"/>
              </a:p>
              <a:p>
                <a:pPr>
                  <a:lnSpc>
                    <a:spcPct val="100000"/>
                  </a:lnSpc>
                </a:pPr>
                <a:r>
                  <a:rPr lang="fr-CA" dirty="0"/>
                  <a:t>La fidélisation des « bons » clients joue un rôle dans la rentabilité à long terme</a:t>
                </a:r>
                <a:r>
                  <a:rPr lang="fr-CA" sz="1800" dirty="0"/>
                  <a:t> (</a:t>
                </a:r>
                <a:r>
                  <a:rPr lang="fr-CA" sz="1800" dirty="0" err="1"/>
                  <a:t>Reicheld</a:t>
                </a:r>
                <a:r>
                  <a:rPr lang="fr-CA" sz="1800" dirty="0"/>
                  <a:t>, 1993)</a:t>
                </a:r>
              </a:p>
              <a:p>
                <a:pPr>
                  <a:lnSpc>
                    <a:spcPct val="100000"/>
                  </a:lnSpc>
                </a:pPr>
                <a:endParaRPr lang="en-CA" sz="1000" dirty="0"/>
              </a:p>
              <a:p>
                <a:pPr>
                  <a:lnSpc>
                    <a:spcPct val="100000"/>
                  </a:lnSpc>
                </a:pPr>
                <a:r>
                  <a:rPr lang="fr-CA" dirty="0"/>
                  <a:t>Comment peut-on reconnaître </a:t>
                </a:r>
                <a:r>
                  <a:rPr lang="fr-CA" b="1" dirty="0"/>
                  <a:t>dès le début</a:t>
                </a:r>
                <a:r>
                  <a:rPr lang="fr-CA" dirty="0"/>
                  <a:t> les clients </a:t>
                </a:r>
                <a:r>
                  <a:rPr lang="fr-CA" b="1" dirty="0"/>
                  <a:t>fidèles</a:t>
                </a:r>
                <a:r>
                  <a:rPr lang="fr-CA" dirty="0"/>
                  <a:t> et </a:t>
                </a:r>
                <a:r>
                  <a:rPr lang="fr-CA" b="1" dirty="0"/>
                  <a:t>rentables</a:t>
                </a:r>
                <a:r>
                  <a:rPr lang="fr-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3" y="2180496"/>
                <a:ext cx="10391608" cy="4140767"/>
              </a:xfrm>
              <a:blipFill>
                <a:blip r:embed="rId5"/>
                <a:stretch>
                  <a:fillRect l="-880" b="-1325"/>
                </a:stretch>
              </a:blipFill>
            </p:spPr>
            <p:txBody>
              <a:bodyPr/>
              <a:lstStyle/>
              <a:p>
                <a:r>
                  <a:rPr lang="en-US">
                    <a:noFill/>
                  </a:rPr>
                  <a:t> </a:t>
                </a:r>
              </a:p>
            </p:txBody>
          </p:sp>
        </mc:Fallback>
      </mc:AlternateContent>
    </p:spTree>
    <p:extLst>
      <p:ext uri="{BB962C8B-B14F-4D97-AF65-F5344CB8AC3E}">
        <p14:creationId xmlns:p14="http://schemas.microsoft.com/office/powerpoint/2010/main" val="284585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Contexte</a:t>
            </a:r>
          </a:p>
        </p:txBody>
      </p:sp>
      <p:sp>
        <p:nvSpPr>
          <p:cNvPr id="3" name="Content Placeholder 2"/>
          <p:cNvSpPr>
            <a:spLocks noGrp="1"/>
          </p:cNvSpPr>
          <p:nvPr>
            <p:ph idx="1"/>
            <p:custDataLst>
              <p:tags r:id="rId2"/>
            </p:custDataLst>
          </p:nvPr>
        </p:nvSpPr>
        <p:spPr/>
        <p:txBody>
          <a:bodyPr>
            <a:normAutofit/>
          </a:bodyPr>
          <a:lstStyle/>
          <a:p>
            <a:pPr algn="just">
              <a:lnSpc>
                <a:spcPct val="100000"/>
              </a:lnSpc>
            </a:pPr>
            <a:r>
              <a:rPr lang="fr-CA" dirty="0"/>
              <a:t>Chaîne de pharmacies japonaise </a:t>
            </a:r>
            <a:r>
              <a:rPr lang="fr-CA" i="1" dirty="0"/>
              <a:t>Pharma</a:t>
            </a:r>
            <a:r>
              <a:rPr lang="fr-CA" dirty="0"/>
              <a:t> (revenus annuels de 70 milliards de yens), 1 300 points de vente, 2,3 millions de clients</a:t>
            </a:r>
          </a:p>
          <a:p>
            <a:pPr algn="just">
              <a:lnSpc>
                <a:spcPct val="100000"/>
              </a:lnSpc>
            </a:pPr>
            <a:endParaRPr lang="en-CA" sz="1000" dirty="0"/>
          </a:p>
          <a:p>
            <a:pPr algn="just">
              <a:lnSpc>
                <a:spcPct val="100000"/>
              </a:lnSpc>
            </a:pPr>
            <a:r>
              <a:rPr lang="fr-CA" dirty="0"/>
              <a:t>Les magasins peuvent utiliser leur propre nom, mais ils sont exploités sous un système d’information central, qui collecte les informations sur les transactions et les clients depuis le début des années 1990</a:t>
            </a:r>
          </a:p>
          <a:p>
            <a:pPr algn="just">
              <a:lnSpc>
                <a:spcPct val="100000"/>
              </a:lnSpc>
            </a:pPr>
            <a:endParaRPr lang="en-CA" sz="1000" dirty="0"/>
          </a:p>
          <a:p>
            <a:pPr algn="just">
              <a:lnSpc>
                <a:spcPct val="100000"/>
              </a:lnSpc>
            </a:pPr>
            <a:r>
              <a:rPr lang="fr-CA" dirty="0"/>
              <a:t>Informations sur la campagne de vente, bons personnalisés, échantillons gratuits envoyés par la poste au groupe cible (clients fidèles et de grande valeur)</a:t>
            </a:r>
          </a:p>
        </p:txBody>
      </p:sp>
    </p:spTree>
    <p:extLst>
      <p:ext uri="{BB962C8B-B14F-4D97-AF65-F5344CB8AC3E}">
        <p14:creationId xmlns:p14="http://schemas.microsoft.com/office/powerpoint/2010/main" val="27818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575A906-773A-5C46-AC79-F2B060205516}"/>
              </a:ext>
            </a:extLst>
          </p:cNvPr>
          <p:cNvSpPr/>
          <p:nvPr>
            <p:custDataLst>
              <p:tags r:id="rId1"/>
            </p:custDataLst>
          </p:nvPr>
        </p:nvSpPr>
        <p:spPr>
          <a:xfrm>
            <a:off x="369333" y="0"/>
            <a:ext cx="1167503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p:cNvPicPr>
            <a:picLocks noGrp="1" noChangeAspect="1"/>
          </p:cNvPicPr>
          <p:nvPr>
            <p:ph idx="1"/>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29149" y="88889"/>
            <a:ext cx="11133703" cy="6680222"/>
          </a:xfrm>
        </p:spPr>
      </p:pic>
      <p:sp>
        <p:nvSpPr>
          <p:cNvPr id="3" name="Rectangle 2"/>
          <p:cNvSpPr/>
          <p:nvPr>
            <p:custDataLst>
              <p:tags r:id="rId3"/>
            </p:custDataLst>
          </p:nvPr>
        </p:nvSpPr>
        <p:spPr>
          <a:xfrm rot="16200000">
            <a:off x="-3185102" y="3223058"/>
            <a:ext cx="6739537" cy="323165"/>
          </a:xfrm>
          <a:prstGeom prst="rect">
            <a:avLst/>
          </a:prstGeom>
        </p:spPr>
        <p:txBody>
          <a:bodyPr wrap="none">
            <a:spAutoFit/>
          </a:bodyPr>
          <a:lstStyle/>
          <a:p>
            <a:pPr algn="r"/>
            <a:r>
              <a:rPr lang="fr-CA" sz="1500" dirty="0">
                <a:solidFill>
                  <a:schemeClr val="tx2"/>
                </a:solidFill>
                <a:latin typeface="Dagny OT" panose="020B0504020201020104" pitchFamily="34" charset="77"/>
                <a:ea typeface="Helvetica Light" charset="0"/>
                <a:cs typeface="Helvetica Light" charset="0"/>
              </a:rPr>
              <a:t>[Yes, </a:t>
            </a:r>
            <a:r>
              <a:rPr lang="fr-CA" sz="1500" dirty="0" err="1">
                <a:solidFill>
                  <a:schemeClr val="tx2"/>
                </a:solidFill>
                <a:latin typeface="Dagny OT" panose="020B0504020201020104" pitchFamily="34" charset="77"/>
                <a:ea typeface="Helvetica Light" charset="0"/>
                <a:cs typeface="Helvetica Light" charset="0"/>
              </a:rPr>
              <a:t>Androids</a:t>
            </a:r>
            <a:r>
              <a:rPr lang="fr-CA" sz="1500" dirty="0">
                <a:solidFill>
                  <a:schemeClr val="tx2"/>
                </a:solidFill>
                <a:latin typeface="Dagny OT" panose="020B0504020201020104" pitchFamily="34" charset="77"/>
                <a:ea typeface="Helvetica Light" charset="0"/>
                <a:cs typeface="Helvetica Light" charset="0"/>
              </a:rPr>
              <a:t> Do </a:t>
            </a:r>
            <a:r>
              <a:rPr lang="fr-CA" sz="1500" dirty="0" err="1">
                <a:solidFill>
                  <a:schemeClr val="tx2"/>
                </a:solidFill>
                <a:latin typeface="Dagny OT" panose="020B0504020201020104" pitchFamily="34" charset="77"/>
                <a:ea typeface="Helvetica Light" charset="0"/>
                <a:cs typeface="Helvetica Light" charset="0"/>
              </a:rPr>
              <a:t>Dream</a:t>
            </a:r>
            <a:r>
              <a:rPr lang="fr-CA" sz="1500" dirty="0">
                <a:solidFill>
                  <a:schemeClr val="tx2"/>
                </a:solidFill>
                <a:latin typeface="Dagny OT" panose="020B0504020201020104" pitchFamily="34" charset="77"/>
                <a:ea typeface="Helvetica Light" charset="0"/>
                <a:cs typeface="Helvetica Light" charset="0"/>
              </a:rPr>
              <a:t> of Electric </a:t>
            </a:r>
            <a:r>
              <a:rPr lang="fr-CA" sz="1500" dirty="0" err="1">
                <a:solidFill>
                  <a:schemeClr val="tx2"/>
                </a:solidFill>
                <a:latin typeface="Dagny OT" panose="020B0504020201020104" pitchFamily="34" charset="77"/>
                <a:ea typeface="Helvetica Light" charset="0"/>
                <a:cs typeface="Helvetica Light" charset="0"/>
              </a:rPr>
              <a:t>Sheep</a:t>
            </a:r>
            <a:r>
              <a:rPr lang="fr-CA" sz="1500" dirty="0">
                <a:solidFill>
                  <a:schemeClr val="tx2"/>
                </a:solidFill>
                <a:latin typeface="Dagny OT" panose="020B0504020201020104" pitchFamily="34" charset="77"/>
                <a:ea typeface="Helvetica Light" charset="0"/>
                <a:cs typeface="Helvetica Light" charset="0"/>
              </a:rPr>
              <a:t>, </a:t>
            </a:r>
            <a:r>
              <a:rPr lang="fr-CA" sz="1500" dirty="0">
                <a:latin typeface="Dagny OT" panose="020B0504020201020104" pitchFamily="34" charset="77"/>
                <a:ea typeface="Helvetica Light" charset="0"/>
                <a:cs typeface="Helvetica Light" charset="0"/>
                <a:hlinkClick r:id="rId7"/>
              </a:rPr>
              <a:t>The Guardian UK</a:t>
            </a:r>
            <a:r>
              <a:rPr lang="fr-CA" sz="1500" dirty="0">
                <a:solidFill>
                  <a:schemeClr val="tx2"/>
                </a:solidFill>
                <a:latin typeface="Dagny OT" panose="020B0504020201020104" pitchFamily="34" charset="77"/>
                <a:ea typeface="Helvetica Light" charset="0"/>
                <a:cs typeface="Helvetica Light" charset="0"/>
              </a:rPr>
              <a:t> (en anglais seulement)]</a:t>
            </a:r>
          </a:p>
        </p:txBody>
      </p:sp>
    </p:spTree>
    <p:extLst>
      <p:ext uri="{BB962C8B-B14F-4D97-AF65-F5344CB8AC3E}">
        <p14:creationId xmlns:p14="http://schemas.microsoft.com/office/powerpoint/2010/main" val="287638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Flux d’apprentissage des réseaux neuronaux</a:t>
            </a:r>
          </a:p>
        </p:txBody>
      </p:sp>
      <p:sp>
        <p:nvSpPr>
          <p:cNvPr id="5" name="Rectangle 4"/>
          <p:cNvSpPr/>
          <p:nvPr>
            <p:custDataLst>
              <p:tags r:id="rId2"/>
            </p:custDataLst>
          </p:nvPr>
        </p:nvSpPr>
        <p:spPr>
          <a:xfrm>
            <a:off x="3014753" y="3659350"/>
            <a:ext cx="1494503" cy="117003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custDataLst>
              <p:tags r:id="rId3"/>
            </p:custDataLst>
          </p:nvPr>
        </p:nvSpPr>
        <p:spPr>
          <a:xfrm>
            <a:off x="5487566" y="3659350"/>
            <a:ext cx="1494503" cy="117003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custDataLst>
              <p:tags r:id="rId4"/>
            </p:custDataLst>
          </p:nvPr>
        </p:nvSpPr>
        <p:spPr>
          <a:xfrm>
            <a:off x="7960379" y="3659350"/>
            <a:ext cx="1494503" cy="117003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custDataLst>
              <p:tags r:id="rId5"/>
            </p:custDataLst>
          </p:nvPr>
        </p:nvSpPr>
        <p:spPr>
          <a:xfrm>
            <a:off x="3049165" y="2243159"/>
            <a:ext cx="1425677" cy="10326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6"/>
            </p:custDataLst>
          </p:nvPr>
        </p:nvSpPr>
        <p:spPr>
          <a:xfrm>
            <a:off x="5521978" y="5229995"/>
            <a:ext cx="1425677" cy="10326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8" idx="4"/>
            <a:endCxn id="5" idx="0"/>
          </p:cNvCxnSpPr>
          <p:nvPr>
            <p:custDataLst>
              <p:tags r:id="rId7"/>
            </p:custDataLst>
          </p:nvPr>
        </p:nvCxnSpPr>
        <p:spPr>
          <a:xfrm>
            <a:off x="3762004" y="3275776"/>
            <a:ext cx="1" cy="3835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custDataLst>
              <p:tags r:id="rId8"/>
            </p:custDataLst>
          </p:nvPr>
        </p:nvCxnSpPr>
        <p:spPr>
          <a:xfrm>
            <a:off x="4509256" y="4244369"/>
            <a:ext cx="9783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3"/>
            <a:endCxn id="7" idx="1"/>
          </p:cNvCxnSpPr>
          <p:nvPr>
            <p:custDataLst>
              <p:tags r:id="rId9"/>
            </p:custDataLst>
          </p:nvPr>
        </p:nvCxnSpPr>
        <p:spPr>
          <a:xfrm>
            <a:off x="6982069" y="4244369"/>
            <a:ext cx="9783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6" idx="2"/>
          </p:cNvCxnSpPr>
          <p:nvPr>
            <p:custDataLst>
              <p:tags r:id="rId10"/>
            </p:custDataLst>
          </p:nvPr>
        </p:nvCxnSpPr>
        <p:spPr>
          <a:xfrm flipV="1">
            <a:off x="6234817" y="4829388"/>
            <a:ext cx="1" cy="4006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0"/>
          </p:cNvCxnSpPr>
          <p:nvPr>
            <p:custDataLst>
              <p:tags r:id="rId11"/>
            </p:custDataLst>
          </p:nvPr>
        </p:nvCxnSpPr>
        <p:spPr>
          <a:xfrm rot="16200000" flipH="1" flipV="1">
            <a:off x="6420347" y="1748260"/>
            <a:ext cx="376195" cy="4198373"/>
          </a:xfrm>
          <a:prstGeom prst="bentConnector4">
            <a:avLst>
              <a:gd name="adj1" fmla="val -324740"/>
              <a:gd name="adj2" fmla="val 9145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custDataLst>
              <p:tags r:id="rId12"/>
            </p:custDataLst>
          </p:nvPr>
        </p:nvSpPr>
        <p:spPr>
          <a:xfrm>
            <a:off x="3031960" y="3875037"/>
            <a:ext cx="1460089" cy="738664"/>
          </a:xfrm>
          <a:prstGeom prst="rect">
            <a:avLst/>
          </a:prstGeom>
          <a:noFill/>
        </p:spPr>
        <p:txBody>
          <a:bodyPr wrap="square" rtlCol="0">
            <a:spAutoFit/>
          </a:bodyPr>
          <a:lstStyle/>
          <a:p>
            <a:pPr algn="ctr"/>
            <a:r>
              <a:rPr lang="fr-CA" sz="1400" dirty="0">
                <a:latin typeface="Dagny OT" panose="020B0504020201020104" pitchFamily="34" charset="77"/>
                <a:ea typeface="Helvetica Light" charset="0"/>
                <a:cs typeface="Helvetica Light" charset="0"/>
              </a:rPr>
              <a:t>Formation du modèle de réseau neuronal</a:t>
            </a:r>
          </a:p>
        </p:txBody>
      </p:sp>
      <p:sp>
        <p:nvSpPr>
          <p:cNvPr id="39" name="TextBox 38"/>
          <p:cNvSpPr txBox="1"/>
          <p:nvPr>
            <p:custDataLst>
              <p:tags r:id="rId13"/>
            </p:custDataLst>
          </p:nvPr>
        </p:nvSpPr>
        <p:spPr>
          <a:xfrm>
            <a:off x="5487562" y="3667246"/>
            <a:ext cx="1494505" cy="1169551"/>
          </a:xfrm>
          <a:prstGeom prst="rect">
            <a:avLst/>
          </a:prstGeom>
          <a:noFill/>
        </p:spPr>
        <p:txBody>
          <a:bodyPr wrap="square" rtlCol="0">
            <a:spAutoFit/>
          </a:bodyPr>
          <a:lstStyle/>
          <a:p>
            <a:pPr algn="ctr"/>
            <a:r>
              <a:rPr lang="fr-CA" sz="1400" dirty="0">
                <a:latin typeface="Dagny OT" panose="020B0504020201020104" pitchFamily="34" charset="77"/>
                <a:ea typeface="Helvetica Light" charset="0"/>
                <a:cs typeface="Helvetica Light" charset="0"/>
              </a:rPr>
              <a:t>Application du modèle de réseau neuronal</a:t>
            </a:r>
            <a:br>
              <a:rPr lang="fr-CA" sz="1400" dirty="0">
                <a:latin typeface="Dagny OT" panose="020B0504020201020104" pitchFamily="34" charset="77"/>
                <a:ea typeface="Helvetica Light" charset="0"/>
                <a:cs typeface="Helvetica Light" charset="0"/>
              </a:rPr>
            </a:br>
            <a:r>
              <a:rPr lang="fr-CA" sz="1400" dirty="0">
                <a:latin typeface="Dagny OT" panose="020B0504020201020104" pitchFamily="34" charset="77"/>
                <a:ea typeface="Helvetica Light" charset="0"/>
                <a:cs typeface="Helvetica Light" charset="0"/>
              </a:rPr>
              <a:t>aux données d’essai</a:t>
            </a:r>
          </a:p>
        </p:txBody>
      </p:sp>
      <p:sp>
        <p:nvSpPr>
          <p:cNvPr id="40" name="TextBox 39"/>
          <p:cNvSpPr txBox="1"/>
          <p:nvPr>
            <p:custDataLst>
              <p:tags r:id="rId14"/>
            </p:custDataLst>
          </p:nvPr>
        </p:nvSpPr>
        <p:spPr>
          <a:xfrm>
            <a:off x="7969253" y="3796771"/>
            <a:ext cx="1494505" cy="954107"/>
          </a:xfrm>
          <a:prstGeom prst="rect">
            <a:avLst/>
          </a:prstGeom>
          <a:noFill/>
        </p:spPr>
        <p:txBody>
          <a:bodyPr wrap="square" rtlCol="0">
            <a:spAutoFit/>
          </a:bodyPr>
          <a:lstStyle/>
          <a:p>
            <a:pPr algn="ctr"/>
            <a:r>
              <a:rPr lang="fr-CA" sz="1400" dirty="0">
                <a:latin typeface="Dagny OT" panose="020B0504020201020104" pitchFamily="34" charset="77"/>
                <a:ea typeface="Helvetica Light" charset="0"/>
                <a:cs typeface="Helvetica Light" charset="0"/>
              </a:rPr>
              <a:t>Évaluation du rendement du modèle de réseau neuronal</a:t>
            </a:r>
          </a:p>
        </p:txBody>
      </p:sp>
      <p:sp>
        <p:nvSpPr>
          <p:cNvPr id="41" name="TextBox 40"/>
          <p:cNvSpPr txBox="1"/>
          <p:nvPr>
            <p:custDataLst>
              <p:tags r:id="rId15"/>
            </p:custDataLst>
          </p:nvPr>
        </p:nvSpPr>
        <p:spPr>
          <a:xfrm>
            <a:off x="5496441" y="5570515"/>
            <a:ext cx="1494505" cy="307777"/>
          </a:xfrm>
          <a:prstGeom prst="rect">
            <a:avLst/>
          </a:prstGeom>
          <a:noFill/>
        </p:spPr>
        <p:txBody>
          <a:bodyPr wrap="square" rtlCol="0">
            <a:spAutoFit/>
          </a:bodyPr>
          <a:lstStyle/>
          <a:p>
            <a:pPr algn="ctr"/>
            <a:r>
              <a:rPr lang="fr-CA" sz="1400" dirty="0">
                <a:latin typeface="Dagny OT" panose="020B0504020201020104" pitchFamily="34" charset="77"/>
                <a:ea typeface="Helvetica Light" charset="0"/>
                <a:cs typeface="Helvetica Light" charset="0"/>
              </a:rPr>
              <a:t>Données d’essai</a:t>
            </a:r>
          </a:p>
        </p:txBody>
      </p:sp>
      <p:sp>
        <p:nvSpPr>
          <p:cNvPr id="42" name="TextBox 41"/>
          <p:cNvSpPr txBox="1"/>
          <p:nvPr>
            <p:custDataLst>
              <p:tags r:id="rId16"/>
            </p:custDataLst>
          </p:nvPr>
        </p:nvSpPr>
        <p:spPr>
          <a:xfrm>
            <a:off x="2926520" y="2490945"/>
            <a:ext cx="1688689" cy="523220"/>
          </a:xfrm>
          <a:prstGeom prst="rect">
            <a:avLst/>
          </a:prstGeom>
          <a:noFill/>
        </p:spPr>
        <p:txBody>
          <a:bodyPr wrap="square" rtlCol="0">
            <a:spAutoFit/>
          </a:bodyPr>
          <a:lstStyle/>
          <a:p>
            <a:pPr algn="ctr"/>
            <a:r>
              <a:rPr lang="fr-CA" sz="1400" dirty="0">
                <a:latin typeface="Dagny OT" panose="020B0504020201020104" pitchFamily="34" charset="77"/>
                <a:ea typeface="Helvetica Light" charset="0"/>
                <a:cs typeface="Helvetica Light" charset="0"/>
              </a:rPr>
              <a:t>Données d’apprentissage</a:t>
            </a:r>
          </a:p>
        </p:txBody>
      </p:sp>
      <p:sp>
        <p:nvSpPr>
          <p:cNvPr id="43" name="TextBox 42"/>
          <p:cNvSpPr txBox="1"/>
          <p:nvPr>
            <p:custDataLst>
              <p:tags r:id="rId17"/>
            </p:custDataLst>
          </p:nvPr>
        </p:nvSpPr>
        <p:spPr>
          <a:xfrm>
            <a:off x="4686231" y="2095872"/>
            <a:ext cx="4237705" cy="307777"/>
          </a:xfrm>
          <a:prstGeom prst="rect">
            <a:avLst/>
          </a:prstGeom>
          <a:noFill/>
        </p:spPr>
        <p:txBody>
          <a:bodyPr wrap="square" rtlCol="0">
            <a:spAutoFit/>
          </a:bodyPr>
          <a:lstStyle/>
          <a:p>
            <a:pPr algn="ctr"/>
            <a:r>
              <a:rPr lang="fr-CA" sz="1400" dirty="0">
                <a:latin typeface="Dagny OT" panose="020B0504020201020104" pitchFamily="34" charset="77"/>
                <a:ea typeface="Helvetica Light" charset="0"/>
                <a:cs typeface="Helvetica Light" charset="0"/>
              </a:rPr>
              <a:t>Perfectionnement du modèle</a:t>
            </a:r>
          </a:p>
        </p:txBody>
      </p:sp>
    </p:spTree>
    <p:extLst>
      <p:ext uri="{BB962C8B-B14F-4D97-AF65-F5344CB8AC3E}">
        <p14:creationId xmlns:p14="http://schemas.microsoft.com/office/powerpoint/2010/main" val="296724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Données</a:t>
            </a:r>
          </a:p>
        </p:txBody>
      </p:sp>
      <p:sp>
        <p:nvSpPr>
          <p:cNvPr id="3" name="Content Placeholder 2"/>
          <p:cNvSpPr>
            <a:spLocks noGrp="1"/>
          </p:cNvSpPr>
          <p:nvPr>
            <p:ph idx="1"/>
            <p:custDataLst>
              <p:tags r:id="rId2"/>
            </p:custDataLst>
          </p:nvPr>
        </p:nvSpPr>
        <p:spPr/>
        <p:txBody>
          <a:bodyPr>
            <a:normAutofit/>
          </a:bodyPr>
          <a:lstStyle/>
          <a:p>
            <a:pPr>
              <a:lnSpc>
                <a:spcPct val="100000"/>
              </a:lnSpc>
            </a:pPr>
            <a:r>
              <a:rPr lang="fr-CA" dirty="0"/>
              <a:t>114 069 clients qui ont effectué des achats sur une période de 1 an</a:t>
            </a:r>
          </a:p>
          <a:p>
            <a:pPr>
              <a:lnSpc>
                <a:spcPct val="100000"/>
              </a:lnSpc>
            </a:pPr>
            <a:endParaRPr lang="en-CA" sz="1000" dirty="0"/>
          </a:p>
          <a:p>
            <a:pPr>
              <a:lnSpc>
                <a:spcPct val="100000"/>
              </a:lnSpc>
            </a:pPr>
            <a:r>
              <a:rPr lang="fr-CA" dirty="0"/>
              <a:t>Valeur du client mesurée par </a:t>
            </a:r>
          </a:p>
          <a:p>
            <a:pPr lvl="1">
              <a:lnSpc>
                <a:spcPct val="100000"/>
              </a:lnSpc>
              <a:buFont typeface="Wingdings" charset="2"/>
              <a:buChar char="§"/>
            </a:pPr>
            <a:r>
              <a:rPr lang="fr-CA" dirty="0"/>
              <a:t>La fréquence des visites (échelle de 1 à 5) </a:t>
            </a:r>
          </a:p>
          <a:p>
            <a:pPr lvl="1">
              <a:lnSpc>
                <a:spcPct val="100000"/>
              </a:lnSpc>
              <a:buFont typeface="Wingdings" charset="2"/>
              <a:buChar char="§"/>
            </a:pPr>
            <a:r>
              <a:rPr lang="fr-CA" dirty="0"/>
              <a:t>La rentabilité par visite (échelle de 1 à 5) </a:t>
            </a:r>
          </a:p>
          <a:p>
            <a:pPr>
              <a:lnSpc>
                <a:spcPct val="100000"/>
              </a:lnSpc>
            </a:pPr>
            <a:endParaRPr lang="en-CA" sz="1000" dirty="0"/>
          </a:p>
          <a:p>
            <a:pPr>
              <a:lnSpc>
                <a:spcPct val="100000"/>
              </a:lnSpc>
            </a:pPr>
            <a:r>
              <a:rPr lang="fr-CA" b="1" dirty="0"/>
              <a:t>Clients à valeur élevée </a:t>
            </a:r>
            <a:r>
              <a:rPr lang="fr-CA" dirty="0"/>
              <a:t>(CVE) : (4,5), (5,4), (5,5), représentent 10,6 % des observations</a:t>
            </a:r>
          </a:p>
          <a:p>
            <a:pPr>
              <a:lnSpc>
                <a:spcPct val="100000"/>
              </a:lnSpc>
            </a:pPr>
            <a:endParaRPr lang="en-CA" sz="1000" dirty="0"/>
          </a:p>
          <a:p>
            <a:pPr>
              <a:lnSpc>
                <a:spcPct val="100000"/>
              </a:lnSpc>
            </a:pPr>
            <a:r>
              <a:rPr lang="fr-CA" dirty="0"/>
              <a:t>Les CVE génèrent 52,5 % des profits, 38,4 % des revenus</a:t>
            </a:r>
          </a:p>
        </p:txBody>
      </p:sp>
    </p:spTree>
    <p:extLst>
      <p:ext uri="{BB962C8B-B14F-4D97-AF65-F5344CB8AC3E}">
        <p14:creationId xmlns:p14="http://schemas.microsoft.com/office/powerpoint/2010/main" val="339345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Données</a:t>
            </a:r>
          </a:p>
        </p:txBody>
      </p:sp>
      <p:sp>
        <p:nvSpPr>
          <p:cNvPr id="3" name="Content Placeholder 2"/>
          <p:cNvSpPr>
            <a:spLocks noGrp="1"/>
          </p:cNvSpPr>
          <p:nvPr>
            <p:ph idx="1"/>
            <p:custDataLst>
              <p:tags r:id="rId2"/>
            </p:custDataLst>
          </p:nvPr>
        </p:nvSpPr>
        <p:spPr/>
        <p:txBody>
          <a:bodyPr>
            <a:normAutofit/>
          </a:bodyPr>
          <a:lstStyle/>
          <a:p>
            <a:pPr>
              <a:lnSpc>
                <a:spcPct val="100000"/>
              </a:lnSpc>
            </a:pPr>
            <a:r>
              <a:rPr lang="fr-CA" b="1" dirty="0">
                <a:latin typeface="Helvetica" pitchFamily="2" charset="0"/>
              </a:rPr>
              <a:t>Variable cible :</a:t>
            </a:r>
            <a:r>
              <a:rPr lang="fr-CA" dirty="0"/>
              <a:t> valeur du client</a:t>
            </a:r>
          </a:p>
          <a:p>
            <a:pPr>
              <a:lnSpc>
                <a:spcPct val="100000"/>
              </a:lnSpc>
            </a:pPr>
            <a:endParaRPr lang="en-CA" sz="1000" dirty="0"/>
          </a:p>
          <a:p>
            <a:pPr>
              <a:lnSpc>
                <a:spcPct val="100000"/>
              </a:lnSpc>
            </a:pPr>
            <a:r>
              <a:rPr lang="fr-CA" b="1" dirty="0">
                <a:latin typeface="Helvetica" pitchFamily="2" charset="0"/>
              </a:rPr>
              <a:t>Variables d’entrée : </a:t>
            </a:r>
            <a:r>
              <a:rPr lang="fr-CA" dirty="0"/>
              <a:t>nombre total de catégories d’achat, profit par visite, nombre d’unités achetées par visite, nombre de visites, achat de : </a:t>
            </a:r>
          </a:p>
          <a:p>
            <a:pPr>
              <a:lnSpc>
                <a:spcPct val="100000"/>
              </a:lnSpc>
            </a:pPr>
            <a:endParaRPr lang="en-CA" sz="1000" dirty="0"/>
          </a:p>
          <a:p>
            <a:pPr>
              <a:lnSpc>
                <a:spcPct val="100000"/>
              </a:lnSpc>
            </a:pPr>
            <a:r>
              <a:rPr lang="fr-CA" dirty="0"/>
              <a:t>Toutes les variables ont été mises à l’échelle de 0 à 1 :</a:t>
            </a:r>
          </a:p>
          <a:p>
            <a:pPr>
              <a:lnSpc>
                <a:spcPct val="100000"/>
              </a:lnSpc>
            </a:pPr>
            <a:endParaRPr lang="en-CA" dirty="0"/>
          </a:p>
          <a:p>
            <a:pPr>
              <a:lnSpc>
                <a:spcPct val="100000"/>
              </a:lnSpc>
            </a:pPr>
            <a:endParaRPr lang="en-CA" dirty="0"/>
          </a:p>
          <a:p>
            <a:pPr>
              <a:lnSpc>
                <a:spcPct val="100000"/>
              </a:lnSpc>
            </a:pPr>
            <a:endParaRPr lang="en-CA" dirty="0"/>
          </a:p>
          <a:p>
            <a:pPr>
              <a:lnSpc>
                <a:spcPct val="100000"/>
              </a:lnSpc>
            </a:pPr>
            <a:endParaRPr lang="en-CA" dirty="0"/>
          </a:p>
        </p:txBody>
      </p:sp>
      <p:sp>
        <p:nvSpPr>
          <p:cNvPr id="4" name="Content Placeholder 2"/>
          <p:cNvSpPr txBox="1">
            <a:spLocks/>
          </p:cNvSpPr>
          <p:nvPr>
            <p:custDataLst>
              <p:tags r:id="rId3"/>
            </p:custDataLst>
          </p:nvPr>
        </p:nvSpPr>
        <p:spPr>
          <a:xfrm>
            <a:off x="1274571" y="4356786"/>
            <a:ext cx="10515601" cy="2151523"/>
          </a:xfrm>
          <a:prstGeom prst="rect">
            <a:avLst/>
          </a:prstGeom>
        </p:spPr>
        <p:txBody>
          <a:bodyPr vert="horz" lIns="91440" tIns="45720" rIns="91440" bIns="45720" numCol="2"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CA" sz="2000">
                <a:solidFill>
                  <a:schemeClr val="tx2"/>
                </a:solidFill>
                <a:latin typeface="Dagny OT" panose="020B0504020201020104" pitchFamily="34" charset="77"/>
              </a:rPr>
              <a:t>Produit en papier</a:t>
            </a:r>
          </a:p>
          <a:p>
            <a:pPr lvl="1"/>
            <a:r>
              <a:rPr lang="fr-CA" sz="2000">
                <a:solidFill>
                  <a:schemeClr val="tx2"/>
                </a:solidFill>
                <a:latin typeface="Dagny OT" panose="020B0504020201020104" pitchFamily="34" charset="77"/>
              </a:rPr>
              <a:t>Détergent</a:t>
            </a:r>
          </a:p>
          <a:p>
            <a:pPr lvl="1"/>
            <a:r>
              <a:rPr lang="fr-CA" sz="2000">
                <a:solidFill>
                  <a:schemeClr val="tx2"/>
                </a:solidFill>
                <a:latin typeface="Dagny OT" panose="020B0504020201020104" pitchFamily="34" charset="77"/>
              </a:rPr>
              <a:t>Gouttes ophtalmiques</a:t>
            </a:r>
          </a:p>
          <a:p>
            <a:pPr lvl="1"/>
            <a:r>
              <a:rPr lang="fr-CA" sz="2000">
                <a:solidFill>
                  <a:schemeClr val="tx2"/>
                </a:solidFill>
                <a:latin typeface="Dagny OT" panose="020B0504020201020104" pitchFamily="34" charset="77"/>
              </a:rPr>
              <a:t>Nettoyant de cuisine</a:t>
            </a:r>
          </a:p>
          <a:p>
            <a:pPr lvl="1"/>
            <a:r>
              <a:rPr lang="fr-CA" sz="2000">
                <a:solidFill>
                  <a:schemeClr val="tx2"/>
                </a:solidFill>
                <a:latin typeface="Dagny OT" panose="020B0504020201020104" pitchFamily="34" charset="77"/>
              </a:rPr>
              <a:t>Supplément en bouteille </a:t>
            </a:r>
          </a:p>
          <a:p>
            <a:pPr lvl="1"/>
            <a:endParaRPr lang="en-CA" sz="2000" dirty="0">
              <a:solidFill>
                <a:schemeClr val="tx2"/>
              </a:solidFill>
              <a:latin typeface="Dagny OT" panose="020B0504020201020104" pitchFamily="34" charset="77"/>
            </a:endParaRPr>
          </a:p>
          <a:p>
            <a:pPr lvl="1"/>
            <a:r>
              <a:rPr lang="fr-CA" sz="2000">
                <a:solidFill>
                  <a:schemeClr val="tx2"/>
                </a:solidFill>
                <a:latin typeface="Dagny OT" panose="020B0504020201020104" pitchFamily="34" charset="77"/>
              </a:rPr>
              <a:t>Produits de soins capillaires</a:t>
            </a:r>
          </a:p>
          <a:p>
            <a:pPr lvl="1"/>
            <a:r>
              <a:rPr lang="fr-CA" sz="2000">
                <a:solidFill>
                  <a:schemeClr val="tx2"/>
                </a:solidFill>
                <a:latin typeface="Dagny OT" panose="020B0504020201020104" pitchFamily="34" charset="77"/>
              </a:rPr>
              <a:t>Adoucissant</a:t>
            </a:r>
          </a:p>
          <a:p>
            <a:pPr lvl="1"/>
            <a:r>
              <a:rPr lang="fr-CA" sz="2000">
                <a:solidFill>
                  <a:schemeClr val="tx2"/>
                </a:solidFill>
                <a:latin typeface="Dagny OT" panose="020B0504020201020104" pitchFamily="34" charset="77"/>
              </a:rPr>
              <a:t>Nettoyant ménager</a:t>
            </a:r>
          </a:p>
          <a:p>
            <a:pPr lvl="1"/>
            <a:r>
              <a:rPr lang="fr-CA" sz="2000">
                <a:solidFill>
                  <a:schemeClr val="tx2"/>
                </a:solidFill>
                <a:latin typeface="Dagny OT" panose="020B0504020201020104" pitchFamily="34" charset="77"/>
              </a:rPr>
              <a:t>Pâte dentifrice</a:t>
            </a:r>
          </a:p>
          <a:p>
            <a:pPr lvl="1"/>
            <a:r>
              <a:rPr lang="fr-CA" sz="2000">
                <a:solidFill>
                  <a:schemeClr val="tx2"/>
                </a:solidFill>
                <a:latin typeface="Dagny OT" panose="020B0504020201020104" pitchFamily="34" charset="77"/>
              </a:rPr>
              <a:t>Médicaments contre le rhume</a:t>
            </a:r>
          </a:p>
        </p:txBody>
      </p:sp>
    </p:spTree>
    <p:extLst>
      <p:ext uri="{BB962C8B-B14F-4D97-AF65-F5344CB8AC3E}">
        <p14:creationId xmlns:p14="http://schemas.microsoft.com/office/powerpoint/2010/main" val="215091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Données</a:t>
            </a:r>
          </a:p>
        </p:txBody>
      </p:sp>
      <p:sp>
        <p:nvSpPr>
          <p:cNvPr id="3" name="Content Placeholder 2"/>
          <p:cNvSpPr>
            <a:spLocks noGrp="1"/>
          </p:cNvSpPr>
          <p:nvPr>
            <p:ph idx="1"/>
            <p:custDataLst>
              <p:tags r:id="rId2"/>
            </p:custDataLst>
          </p:nvPr>
        </p:nvSpPr>
        <p:spPr/>
        <p:txBody>
          <a:bodyPr>
            <a:normAutofit lnSpcReduction="10000"/>
          </a:bodyPr>
          <a:lstStyle/>
          <a:p>
            <a:pPr>
              <a:lnSpc>
                <a:spcPct val="100000"/>
              </a:lnSpc>
            </a:pPr>
            <a:r>
              <a:rPr lang="fr-CA" b="1" dirty="0"/>
              <a:t>Ensemble d’apprentissage : </a:t>
            </a:r>
            <a:r>
              <a:rPr lang="fr-CA" dirty="0"/>
              <a:t>104 069 observations (sélectionnées aléatoirement)</a:t>
            </a:r>
          </a:p>
          <a:p>
            <a:pPr>
              <a:lnSpc>
                <a:spcPct val="100000"/>
              </a:lnSpc>
            </a:pPr>
            <a:endParaRPr lang="en-CA" sz="1000" dirty="0"/>
          </a:p>
          <a:p>
            <a:pPr>
              <a:lnSpc>
                <a:spcPct val="100000"/>
              </a:lnSpc>
            </a:pPr>
            <a:r>
              <a:rPr lang="fr-CA" b="1" dirty="0"/>
              <a:t>Rapport ensemble d’apprentissage/ensemble d’essai :</a:t>
            </a:r>
            <a:r>
              <a:rPr lang="fr-CA" dirty="0"/>
              <a:t> 70 à 30</a:t>
            </a:r>
          </a:p>
          <a:p>
            <a:pPr>
              <a:lnSpc>
                <a:spcPct val="100000"/>
              </a:lnSpc>
            </a:pPr>
            <a:endParaRPr lang="en-CA" sz="1000" dirty="0"/>
          </a:p>
          <a:p>
            <a:pPr>
              <a:lnSpc>
                <a:spcPct val="100000"/>
              </a:lnSpc>
            </a:pPr>
            <a:r>
              <a:rPr lang="fr-CA" b="1" dirty="0"/>
              <a:t>Ensemble de validation : </a:t>
            </a:r>
            <a:r>
              <a:rPr lang="fr-CA" dirty="0"/>
              <a:t>10 000 observations restantes</a:t>
            </a:r>
          </a:p>
          <a:p>
            <a:pPr>
              <a:lnSpc>
                <a:spcPct val="100000"/>
              </a:lnSpc>
            </a:pPr>
            <a:endParaRPr lang="en-CA" sz="1000" dirty="0"/>
          </a:p>
          <a:p>
            <a:pPr>
              <a:lnSpc>
                <a:spcPct val="100000"/>
              </a:lnSpc>
            </a:pPr>
            <a:r>
              <a:rPr lang="fr-CA" b="1" dirty="0"/>
              <a:t>Paramètres d’étalonnage : </a:t>
            </a:r>
            <a:r>
              <a:rPr lang="fr-CA" dirty="0"/>
              <a:t>exactitude prédictive, exactitude globale</a:t>
            </a:r>
          </a:p>
          <a:p>
            <a:pPr>
              <a:lnSpc>
                <a:spcPct val="100000"/>
              </a:lnSpc>
            </a:pPr>
            <a:endParaRPr lang="en-CA" sz="1000" dirty="0"/>
          </a:p>
          <a:p>
            <a:pPr algn="ctr">
              <a:lnSpc>
                <a:spcPct val="100000"/>
              </a:lnSpc>
            </a:pPr>
            <a:r>
              <a:rPr lang="fr-CA" dirty="0"/>
              <a:t>Exactitude prédictive = nombre de CVE correctement prédits/nombre de CVE</a:t>
            </a:r>
          </a:p>
          <a:p>
            <a:pPr algn="ctr">
              <a:lnSpc>
                <a:spcPct val="100000"/>
              </a:lnSpc>
            </a:pPr>
            <a:r>
              <a:rPr lang="fr-CA" dirty="0"/>
              <a:t>Exactitude globale = nombre de clients dont la classe correcte est </a:t>
            </a:r>
            <a:br>
              <a:rPr lang="fr-CA" dirty="0"/>
            </a:br>
            <a:r>
              <a:rPr lang="fr-CA" dirty="0"/>
              <a:t>prédite/nombre de clients</a:t>
            </a:r>
          </a:p>
        </p:txBody>
      </p:sp>
    </p:spTree>
    <p:extLst>
      <p:ext uri="{BB962C8B-B14F-4D97-AF65-F5344CB8AC3E}">
        <p14:creationId xmlns:p14="http://schemas.microsoft.com/office/powerpoint/2010/main" val="346177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Résultats</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a:xfrm>
                <a:off x="581192" y="2180496"/>
                <a:ext cx="11029615" cy="4137177"/>
              </a:xfrm>
            </p:spPr>
            <p:txBody>
              <a:bodyPr>
                <a:normAutofit/>
              </a:bodyPr>
              <a:lstStyle/>
              <a:p>
                <a:pPr algn="just">
                  <a:lnSpc>
                    <a:spcPct val="100000"/>
                  </a:lnSpc>
                </a:pPr>
                <a:r>
                  <a:rPr lang="fr-CA" dirty="0"/>
                  <a:t>À l’aide d’un </a:t>
                </a:r>
                <a:r>
                  <a:rPr lang="fr-CA" b="1" dirty="0"/>
                  <a:t>réseau neuronal multicouches acyclique</a:t>
                </a:r>
                <a:r>
                  <a:rPr lang="fr-CA" dirty="0"/>
                  <a:t>, les chercheurs ont été en mesure de capter 80 % des CVE en ciblant 25 % des nouveaux clients (pourcentage spécifié par le modèle). </a:t>
                </a:r>
              </a:p>
              <a:p>
                <a:pPr>
                  <a:lnSpc>
                    <a:spcPct val="100000"/>
                  </a:lnSpc>
                </a:pPr>
                <a:endParaRPr lang="en-CA" sz="1000" dirty="0"/>
              </a:p>
              <a:p>
                <a:pPr algn="just">
                  <a:lnSpc>
                    <a:spcPct val="100000"/>
                  </a:lnSpc>
                </a:pPr>
                <a:r>
                  <a:rPr lang="fr-CA" dirty="0"/>
                  <a:t>À une valeur de paramètre seuil de 30 %, le modèle donne des résultats 5 </a:t>
                </a:r>
                <a14:m>
                  <m:oMath xmlns:m="http://schemas.openxmlformats.org/officeDocument/2006/math">
                    <m:r>
                      <a:rPr lang="en-CA" i="1">
                        <a:latin typeface="Cambria Math" charset="0"/>
                        <a:ea typeface="Cambria Math" charset="0"/>
                        <a:cs typeface="Cambria Math" charset="0"/>
                      </a:rPr>
                      <m:t>×</m:t>
                    </m:r>
                  </m:oMath>
                </a14:m>
                <a:r>
                  <a:rPr lang="fr-CA" dirty="0"/>
                  <a:t> meilleurs que la classification aléatoire des clients.</a:t>
                </a:r>
              </a:p>
              <a:p>
                <a:pPr algn="just"/>
                <a:endParaRPr lang="en-CA" sz="1000" dirty="0"/>
              </a:p>
              <a:p>
                <a:endParaRPr lang="en-CA" dirty="0"/>
              </a:p>
              <a:p>
                <a:r>
                  <a:rPr lang="fr-CA" dirty="0"/>
                  <a:t> </a:t>
                </a:r>
                <a:endParaRPr lang="fr-CA" b="1"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180496"/>
                <a:ext cx="11029615" cy="4137177"/>
              </a:xfrm>
              <a:blipFill>
                <a:blip r:embed="rId6"/>
                <a:stretch>
                  <a:fillRect l="-829" t="-1180" r="-829"/>
                </a:stretch>
              </a:blipFill>
            </p:spPr>
            <p:txBody>
              <a:bodyPr/>
              <a:lstStyle/>
              <a:p>
                <a:r>
                  <a:rPr lang="en-US">
                    <a:noFill/>
                  </a:rPr>
                  <a:t> </a:t>
                </a:r>
              </a:p>
            </p:txBody>
          </p:sp>
        </mc:Fallback>
      </mc:AlternateContent>
      <p:graphicFrame>
        <p:nvGraphicFramePr>
          <p:cNvPr id="4" name="Table 3"/>
          <p:cNvGraphicFramePr>
            <a:graphicFrameLocks noGrp="1"/>
          </p:cNvGraphicFramePr>
          <p:nvPr>
            <p:custDataLst>
              <p:tags r:id="rId3"/>
            </p:custDataLst>
            <p:extLst>
              <p:ext uri="{D42A27DB-BD31-4B8C-83A1-F6EECF244321}">
                <p14:modId xmlns:p14="http://schemas.microsoft.com/office/powerpoint/2010/main" val="1304145911"/>
              </p:ext>
            </p:extLst>
          </p:nvPr>
        </p:nvGraphicFramePr>
        <p:xfrm>
          <a:off x="3153658" y="4691177"/>
          <a:ext cx="6232471" cy="1463040"/>
        </p:xfrm>
        <a:graphic>
          <a:graphicData uri="http://schemas.openxmlformats.org/drawingml/2006/table">
            <a:tbl>
              <a:tblPr firstRow="1" bandRow="1">
                <a:tableStyleId>{5C22544A-7EE6-4342-B048-85BDC9FD1C3A}</a:tableStyleId>
              </a:tblPr>
              <a:tblGrid>
                <a:gridCol w="3158436">
                  <a:extLst>
                    <a:ext uri="{9D8B030D-6E8A-4147-A177-3AD203B41FA5}">
                      <a16:colId xmlns:a16="http://schemas.microsoft.com/office/drawing/2014/main" xmlns="" val="20000"/>
                    </a:ext>
                  </a:extLst>
                </a:gridCol>
                <a:gridCol w="1645920">
                  <a:extLst>
                    <a:ext uri="{9D8B030D-6E8A-4147-A177-3AD203B41FA5}">
                      <a16:colId xmlns:a16="http://schemas.microsoft.com/office/drawing/2014/main" xmlns="" val="20001"/>
                    </a:ext>
                  </a:extLst>
                </a:gridCol>
                <a:gridCol w="1428115">
                  <a:extLst>
                    <a:ext uri="{9D8B030D-6E8A-4147-A177-3AD203B41FA5}">
                      <a16:colId xmlns:a16="http://schemas.microsoft.com/office/drawing/2014/main" xmlns="" val="20002"/>
                    </a:ext>
                  </a:extLst>
                </a:gridCol>
              </a:tblGrid>
              <a:tr h="162066">
                <a:tc>
                  <a:txBody>
                    <a:bodyPr/>
                    <a:lstStyle/>
                    <a:p>
                      <a:pPr algn="ctr"/>
                      <a:r>
                        <a:rPr lang="fr-CA" b="1" i="0">
                          <a:latin typeface="Dagny OT" panose="020B0504020201020104" pitchFamily="34" charset="77"/>
                          <a:ea typeface="Helvetica Light" charset="0"/>
                          <a:cs typeface="Helvetica Light" charset="0"/>
                        </a:rPr>
                        <a:t>Ensemble de données</a:t>
                      </a:r>
                    </a:p>
                  </a:txBody>
                  <a:tcPr/>
                </a:tc>
                <a:tc>
                  <a:txBody>
                    <a:bodyPr/>
                    <a:lstStyle/>
                    <a:p>
                      <a:pPr algn="ctr"/>
                      <a:r>
                        <a:rPr lang="fr-CA" b="1" i="0" dirty="0">
                          <a:latin typeface="Dagny OT" panose="020B0504020201020104" pitchFamily="34" charset="77"/>
                          <a:ea typeface="Helvetica Light" charset="0"/>
                          <a:cs typeface="Helvetica Light" charset="0"/>
                        </a:rPr>
                        <a:t>Apprentissage</a:t>
                      </a:r>
                    </a:p>
                  </a:txBody>
                  <a:tcPr/>
                </a:tc>
                <a:tc>
                  <a:txBody>
                    <a:bodyPr/>
                    <a:lstStyle/>
                    <a:p>
                      <a:pPr algn="ctr"/>
                      <a:r>
                        <a:rPr lang="fr-CA" b="1" i="0">
                          <a:latin typeface="Dagny OT" panose="020B0504020201020104" pitchFamily="34" charset="77"/>
                          <a:ea typeface="Helvetica Light" charset="0"/>
                          <a:cs typeface="Helvetica Light" charset="0"/>
                        </a:rPr>
                        <a:t>Validation</a:t>
                      </a:r>
                    </a:p>
                  </a:txBody>
                  <a:tcPr/>
                </a:tc>
                <a:extLst>
                  <a:ext uri="{0D108BD9-81ED-4DB2-BD59-A6C34878D82A}">
                    <a16:rowId xmlns:a16="http://schemas.microsoft.com/office/drawing/2014/main" xmlns="" val="10000"/>
                  </a:ext>
                </a:extLst>
              </a:tr>
              <a:tr h="162066">
                <a:tc>
                  <a:txBody>
                    <a:bodyPr/>
                    <a:lstStyle/>
                    <a:p>
                      <a:pPr algn="ctr"/>
                      <a:r>
                        <a:rPr lang="fr-CA" b="0" i="0">
                          <a:solidFill>
                            <a:schemeClr val="tx2"/>
                          </a:solidFill>
                          <a:latin typeface="Dagny OT" panose="020B0504020201020104" pitchFamily="34" charset="77"/>
                          <a:ea typeface="Helvetica Light" charset="0"/>
                          <a:cs typeface="Helvetica Light" charset="0"/>
                        </a:rPr>
                        <a:t>Exactitude prédictive</a:t>
                      </a:r>
                    </a:p>
                  </a:txBody>
                  <a:tcPr/>
                </a:tc>
                <a:tc>
                  <a:txBody>
                    <a:bodyPr/>
                    <a:lstStyle/>
                    <a:p>
                      <a:pPr algn="ctr"/>
                      <a:r>
                        <a:rPr lang="fr-CA" b="0" i="0">
                          <a:solidFill>
                            <a:schemeClr val="tx2"/>
                          </a:solidFill>
                          <a:latin typeface="Dagny OT" panose="020B0504020201020104" pitchFamily="34" charset="77"/>
                          <a:ea typeface="Helvetica Light" charset="0"/>
                          <a:cs typeface="Helvetica Light" charset="0"/>
                        </a:rPr>
                        <a:t>55,6 %</a:t>
                      </a:r>
                    </a:p>
                  </a:txBody>
                  <a:tcPr/>
                </a:tc>
                <a:tc>
                  <a:txBody>
                    <a:bodyPr/>
                    <a:lstStyle/>
                    <a:p>
                      <a:pPr algn="ctr"/>
                      <a:r>
                        <a:rPr lang="fr-CA" b="0" i="0">
                          <a:solidFill>
                            <a:schemeClr val="tx2"/>
                          </a:solidFill>
                          <a:latin typeface="Dagny OT" panose="020B0504020201020104" pitchFamily="34" charset="77"/>
                          <a:ea typeface="Helvetica Light" charset="0"/>
                          <a:cs typeface="Helvetica Light" charset="0"/>
                        </a:rPr>
                        <a:t>57,4 %</a:t>
                      </a:r>
                    </a:p>
                  </a:txBody>
                  <a:tcPr/>
                </a:tc>
                <a:extLst>
                  <a:ext uri="{0D108BD9-81ED-4DB2-BD59-A6C34878D82A}">
                    <a16:rowId xmlns:a16="http://schemas.microsoft.com/office/drawing/2014/main" xmlns="" val="10001"/>
                  </a:ext>
                </a:extLst>
              </a:tr>
              <a:tr h="162066">
                <a:tc>
                  <a:txBody>
                    <a:bodyPr/>
                    <a:lstStyle/>
                    <a:p>
                      <a:pPr algn="ctr"/>
                      <a:r>
                        <a:rPr lang="fr-CA" b="0" i="0">
                          <a:solidFill>
                            <a:schemeClr val="tx2"/>
                          </a:solidFill>
                          <a:latin typeface="Dagny OT" panose="020B0504020201020104" pitchFamily="34" charset="77"/>
                          <a:ea typeface="Helvetica Light" charset="0"/>
                          <a:cs typeface="Helvetica Light" charset="0"/>
                        </a:rPr>
                        <a:t>Exactitude globale</a:t>
                      </a:r>
                    </a:p>
                  </a:txBody>
                  <a:tcPr/>
                </a:tc>
                <a:tc>
                  <a:txBody>
                    <a:bodyPr/>
                    <a:lstStyle/>
                    <a:p>
                      <a:pPr algn="ctr"/>
                      <a:r>
                        <a:rPr lang="fr-CA" b="0" i="0">
                          <a:solidFill>
                            <a:schemeClr val="tx2"/>
                          </a:solidFill>
                          <a:latin typeface="Dagny OT" panose="020B0504020201020104" pitchFamily="34" charset="77"/>
                          <a:ea typeface="Helvetica Light" charset="0"/>
                          <a:cs typeface="Helvetica Light" charset="0"/>
                        </a:rPr>
                        <a:t>90,6 %</a:t>
                      </a:r>
                    </a:p>
                  </a:txBody>
                  <a:tcPr/>
                </a:tc>
                <a:tc>
                  <a:txBody>
                    <a:bodyPr/>
                    <a:lstStyle/>
                    <a:p>
                      <a:pPr algn="ctr"/>
                      <a:r>
                        <a:rPr lang="fr-CA" b="0" i="0">
                          <a:solidFill>
                            <a:schemeClr val="tx2"/>
                          </a:solidFill>
                          <a:latin typeface="Dagny OT" panose="020B0504020201020104" pitchFamily="34" charset="77"/>
                          <a:ea typeface="Helvetica Light" charset="0"/>
                          <a:cs typeface="Helvetica Light" charset="0"/>
                        </a:rPr>
                        <a:t>91,2 %</a:t>
                      </a:r>
                    </a:p>
                  </a:txBody>
                  <a:tcPr/>
                </a:tc>
                <a:extLst>
                  <a:ext uri="{0D108BD9-81ED-4DB2-BD59-A6C34878D82A}">
                    <a16:rowId xmlns:a16="http://schemas.microsoft.com/office/drawing/2014/main" xmlns="" val="10002"/>
                  </a:ext>
                </a:extLst>
              </a:tr>
              <a:tr h="162066">
                <a:tc>
                  <a:txBody>
                    <a:bodyPr/>
                    <a:lstStyle/>
                    <a:p>
                      <a:pPr algn="ctr"/>
                      <a:r>
                        <a:rPr lang="fr-CA" b="0" i="0" dirty="0">
                          <a:solidFill>
                            <a:schemeClr val="tx2"/>
                          </a:solidFill>
                          <a:latin typeface="Dagny OT" panose="020B0504020201020104" pitchFamily="34" charset="77"/>
                          <a:ea typeface="Helvetica Light" charset="0"/>
                          <a:cs typeface="Helvetica Light" charset="0"/>
                        </a:rPr>
                        <a:t>%</a:t>
                      </a:r>
                      <a:r>
                        <a:rPr lang="fr-CA" b="0" i="0" baseline="0" dirty="0">
                          <a:solidFill>
                            <a:schemeClr val="tx2"/>
                          </a:solidFill>
                          <a:latin typeface="Dagny OT" panose="020B0504020201020104" pitchFamily="34" charset="77"/>
                          <a:ea typeface="Helvetica Light" charset="0"/>
                          <a:cs typeface="Helvetica Light" charset="0"/>
                        </a:rPr>
                        <a:t> de clients classés comme CVE</a:t>
                      </a:r>
                    </a:p>
                  </a:txBody>
                  <a:tcPr/>
                </a:tc>
                <a:tc>
                  <a:txBody>
                    <a:bodyPr/>
                    <a:lstStyle/>
                    <a:p>
                      <a:pPr algn="ctr"/>
                      <a:r>
                        <a:rPr lang="fr-CA" b="0" i="0">
                          <a:solidFill>
                            <a:schemeClr val="tx2"/>
                          </a:solidFill>
                          <a:latin typeface="Dagny OT" panose="020B0504020201020104" pitchFamily="34" charset="77"/>
                          <a:ea typeface="Helvetica Light" charset="0"/>
                          <a:cs typeface="Helvetica Light" charset="0"/>
                        </a:rPr>
                        <a:t>10,6 %</a:t>
                      </a:r>
                    </a:p>
                  </a:txBody>
                  <a:tcPr/>
                </a:tc>
                <a:tc>
                  <a:txBody>
                    <a:bodyPr/>
                    <a:lstStyle/>
                    <a:p>
                      <a:pPr algn="ctr"/>
                      <a:r>
                        <a:rPr lang="fr-CA" b="0" i="0" dirty="0">
                          <a:solidFill>
                            <a:schemeClr val="tx2"/>
                          </a:solidFill>
                          <a:latin typeface="Dagny OT" panose="020B0504020201020104" pitchFamily="34" charset="77"/>
                          <a:ea typeface="Helvetica Light" charset="0"/>
                          <a:cs typeface="Helvetica Light" charset="0"/>
                        </a:rPr>
                        <a:t>10,3 %</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75036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12EB3C-BE8A-4D40-BDF4-661EE34FB9C8}"/>
              </a:ext>
            </a:extLst>
          </p:cNvPr>
          <p:cNvSpPr>
            <a:spLocks noGrp="1"/>
          </p:cNvSpPr>
          <p:nvPr>
            <p:ph type="title"/>
            <p:custDataLst>
              <p:tags r:id="rId1"/>
            </p:custDataLst>
          </p:nvPr>
        </p:nvSpPr>
        <p:spPr/>
        <p:txBody>
          <a:bodyPr/>
          <a:lstStyle/>
          <a:p>
            <a:r>
              <a:rPr lang="fr-CA"/>
              <a:t>DISCUSSION</a:t>
            </a:r>
          </a:p>
        </p:txBody>
      </p:sp>
      <p:sp>
        <p:nvSpPr>
          <p:cNvPr id="3" name="Content Placeholder 2"/>
          <p:cNvSpPr>
            <a:spLocks noGrp="1"/>
          </p:cNvSpPr>
          <p:nvPr>
            <p:ph idx="1"/>
            <p:custDataLst>
              <p:tags r:id="rId2"/>
            </p:custDataLst>
          </p:nvPr>
        </p:nvSpPr>
        <p:spPr/>
        <p:txBody>
          <a:bodyPr>
            <a:normAutofit/>
          </a:bodyPr>
          <a:lstStyle/>
          <a:p>
            <a:r>
              <a:rPr lang="fr-CA" dirty="0"/>
              <a:t>Pensez-vous que les résultats de cette étude de cas sont transférables à d’autres domaines? </a:t>
            </a:r>
          </a:p>
          <a:p>
            <a:pPr algn="ctr"/>
            <a:endParaRPr lang="en-US" dirty="0">
              <a:ea typeface="Helvetica Light" charset="0"/>
              <a:cs typeface="Helvetica Light" charset="0"/>
            </a:endParaRPr>
          </a:p>
          <a:p>
            <a:r>
              <a:rPr lang="fr-CA" dirty="0"/>
              <a:t>Est-ce qu’un réseau neuronal multicouches acyclique similaire fournirait le même niveau de pouvoir prédictif au Canada? </a:t>
            </a:r>
          </a:p>
          <a:p>
            <a:pPr algn="ctr"/>
            <a:r>
              <a:rPr lang="fr-CA" dirty="0"/>
              <a:t> </a:t>
            </a:r>
          </a:p>
        </p:txBody>
      </p:sp>
    </p:spTree>
    <p:extLst>
      <p:ext uri="{BB962C8B-B14F-4D97-AF65-F5344CB8AC3E}">
        <p14:creationId xmlns:p14="http://schemas.microsoft.com/office/powerpoint/2010/main" val="16893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Apprentissage profond</a:t>
            </a:r>
          </a:p>
        </p:txBody>
      </p:sp>
      <p:sp>
        <p:nvSpPr>
          <p:cNvPr id="3" name="Text Placeholder 2"/>
          <p:cNvSpPr>
            <a:spLocks noGrp="1"/>
          </p:cNvSpPr>
          <p:nvPr>
            <p:ph type="body" idx="1"/>
            <p:custDataLst>
              <p:tags r:id="rId2"/>
            </p:custDataLst>
          </p:nvPr>
        </p:nvSpPr>
        <p:spPr/>
        <p:txBody>
          <a:bodyPr>
            <a:normAutofit/>
          </a:bodyPr>
          <a:lstStyle/>
          <a:p>
            <a:r>
              <a:rPr lang="fr-CA" sz="1800">
                <a:latin typeface="Helvetica Light" charset="0"/>
                <a:ea typeface="Helvetica Light" charset="0"/>
                <a:cs typeface="Helvetica Light" charset="0"/>
              </a:rPr>
              <a:t>INTELLIGENCE ARTIFICIELLE ET RÉSEAUX NEURONAUX</a:t>
            </a:r>
          </a:p>
        </p:txBody>
      </p:sp>
      <p:sp>
        <p:nvSpPr>
          <p:cNvPr id="4" name="Rectangle 3">
            <a:extLst>
              <a:ext uri="{FF2B5EF4-FFF2-40B4-BE49-F238E27FC236}">
                <a16:creationId xmlns:a16="http://schemas.microsoft.com/office/drawing/2014/main" xmlns="" id="{F217DF9C-7204-2640-BDB0-FA9BB07E3978}"/>
              </a:ext>
            </a:extLst>
          </p:cNvPr>
          <p:cNvSpPr/>
          <p:nvPr>
            <p:custDataLst>
              <p:tags r:id="rId3"/>
            </p:custDataLst>
          </p:nvPr>
        </p:nvSpPr>
        <p:spPr>
          <a:xfrm>
            <a:off x="581192" y="5214666"/>
            <a:ext cx="11029614" cy="1138773"/>
          </a:xfrm>
          <a:prstGeom prst="rect">
            <a:avLst/>
          </a:prstGeom>
        </p:spPr>
        <p:txBody>
          <a:bodyPr wrap="square">
            <a:spAutoFit/>
          </a:bodyPr>
          <a:lstStyle/>
          <a:p>
            <a:pPr algn="ctr"/>
            <a:r>
              <a:rPr lang="fr-CA" dirty="0">
                <a:solidFill>
                  <a:schemeClr val="bg1"/>
                </a:solidFill>
                <a:latin typeface="Dagny OT" panose="020B0504020201020104" pitchFamily="34" charset="77"/>
              </a:rPr>
              <a:t>« L’humanité est au bord de l’esclavage numérique aux mains de l’intelligence artificielle et des technologies biométriques. L’une des façons d’éviter cette situation, c’est de développer des modules intégrés de sentiments profonds d’amour et de compassion dans les algorithmes d’apprentissage. »</a:t>
            </a:r>
          </a:p>
          <a:p>
            <a:pPr algn="r"/>
            <a:r>
              <a:rPr lang="fr-CA" sz="1400" dirty="0">
                <a:solidFill>
                  <a:schemeClr val="bg1"/>
                </a:solidFill>
                <a:latin typeface="Dagny OT" panose="020B0504020201020104" pitchFamily="34" charset="77"/>
                <a:ea typeface="Helvetica Light" charset="0"/>
                <a:cs typeface="Helvetica Light" charset="0"/>
              </a:rPr>
              <a:t>(A. Ray)</a:t>
            </a:r>
          </a:p>
        </p:txBody>
      </p:sp>
    </p:spTree>
    <p:extLst>
      <p:ext uri="{BB962C8B-B14F-4D97-AF65-F5344CB8AC3E}">
        <p14:creationId xmlns:p14="http://schemas.microsoft.com/office/powerpoint/2010/main" val="12502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Réseaux d’apprentissage en profondeur</a:t>
            </a:r>
          </a:p>
        </p:txBody>
      </p:sp>
      <p:sp>
        <p:nvSpPr>
          <p:cNvPr id="8" name="Content Placeholder 2"/>
          <p:cNvSpPr>
            <a:spLocks noGrp="1"/>
          </p:cNvSpPr>
          <p:nvPr>
            <p:ph idx="1"/>
            <p:custDataLst>
              <p:tags r:id="rId2"/>
            </p:custDataLst>
          </p:nvPr>
        </p:nvSpPr>
        <p:spPr/>
        <p:txBody>
          <a:bodyPr>
            <a:normAutofit lnSpcReduction="10000"/>
          </a:bodyPr>
          <a:lstStyle/>
          <a:p>
            <a:pPr algn="just">
              <a:lnSpc>
                <a:spcPct val="100000"/>
              </a:lnSpc>
            </a:pPr>
            <a:r>
              <a:rPr lang="fr-CA" dirty="0"/>
              <a:t>Les réseaux d’apprentissage en profondeur sont simplement des RNA qui comportent </a:t>
            </a:r>
            <a:r>
              <a:rPr lang="fr-CA" b="1" dirty="0"/>
              <a:t>un grand nombre de couches cachées </a:t>
            </a:r>
            <a:r>
              <a:rPr lang="fr-CA" dirty="0"/>
              <a:t>(et divers types de nœuds)</a:t>
            </a:r>
          </a:p>
          <a:p>
            <a:pPr algn="just"/>
            <a:endParaRPr lang="en-US" sz="1000" dirty="0"/>
          </a:p>
          <a:p>
            <a:pPr algn="just"/>
            <a:r>
              <a:rPr lang="fr-CA" b="1" dirty="0"/>
              <a:t>Types :</a:t>
            </a:r>
          </a:p>
          <a:p>
            <a:pPr lvl="1"/>
            <a:r>
              <a:rPr lang="fr-CA" i="1" dirty="0"/>
              <a:t>Réseaux neuronaux à convolution</a:t>
            </a:r>
            <a:r>
              <a:rPr lang="fr-CA" dirty="0"/>
              <a:t/>
            </a:r>
            <a:br>
              <a:rPr lang="fr-CA" dirty="0"/>
            </a:br>
            <a:r>
              <a:rPr lang="fr-CA" sz="2000" dirty="0"/>
              <a:t>Reconnaissance des chiffres manuscrits, exactitude de 99,7 % en 2013, voitures sans chauffeur</a:t>
            </a:r>
          </a:p>
          <a:p>
            <a:pPr lvl="1"/>
            <a:r>
              <a:rPr lang="fr-CA" i="1" dirty="0"/>
              <a:t>Réseaux de neurones récurrents</a:t>
            </a:r>
            <a:r>
              <a:rPr lang="fr-CA" dirty="0"/>
              <a:t/>
            </a:r>
            <a:br>
              <a:rPr lang="fr-CA" dirty="0"/>
            </a:br>
            <a:r>
              <a:rPr lang="fr-CA" sz="2000" dirty="0"/>
              <a:t>Traitement du langage naturel (reconnaissance de la parole, traduction automatique, etc.)</a:t>
            </a:r>
          </a:p>
          <a:p>
            <a:pPr lvl="1" algn="just"/>
            <a:r>
              <a:rPr lang="fr-CA" i="1" dirty="0"/>
              <a:t>Auto-encodeurs</a:t>
            </a:r>
          </a:p>
          <a:p>
            <a:pPr lvl="1"/>
            <a:r>
              <a:rPr lang="fr-CA" i="1" dirty="0"/>
              <a:t>Machines de Boltzmann restreintes</a:t>
            </a:r>
            <a:r>
              <a:rPr lang="fr-CA" dirty="0"/>
              <a:t/>
            </a:r>
            <a:br>
              <a:rPr lang="fr-CA" dirty="0"/>
            </a:br>
            <a:r>
              <a:rPr lang="fr-CA" sz="2000" dirty="0" err="1"/>
              <a:t>BellKor’s</a:t>
            </a:r>
            <a:r>
              <a:rPr lang="fr-CA" sz="2000" dirty="0"/>
              <a:t> </a:t>
            </a:r>
            <a:r>
              <a:rPr lang="fr-CA" sz="2000" dirty="0" err="1"/>
              <a:t>Pragmatic</a:t>
            </a:r>
            <a:r>
              <a:rPr lang="fr-CA" sz="2000" dirty="0"/>
              <a:t> Chaos, Netflix </a:t>
            </a:r>
            <a:r>
              <a:rPr lang="fr-CA" sz="2000" dirty="0" err="1"/>
              <a:t>Prize</a:t>
            </a:r>
            <a:r>
              <a:rPr lang="fr-CA" sz="2000" dirty="0"/>
              <a:t>, 2009</a:t>
            </a:r>
          </a:p>
        </p:txBody>
      </p:sp>
    </p:spTree>
    <p:extLst>
      <p:ext uri="{BB962C8B-B14F-4D97-AF65-F5344CB8AC3E}">
        <p14:creationId xmlns:p14="http://schemas.microsoft.com/office/powerpoint/2010/main" val="231458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0B5B628-894E-BE44-B59D-29827AD4624C}"/>
              </a:ext>
            </a:extLst>
          </p:cNvPr>
          <p:cNvSpPr/>
          <p:nvPr>
            <p:custDataLst>
              <p:tags r:id="rId1"/>
            </p:custDataLst>
          </p:nvPr>
        </p:nvSpPr>
        <p:spPr>
          <a:xfrm>
            <a:off x="369333" y="232756"/>
            <a:ext cx="11600994" cy="6594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custDataLst>
              <p:tags r:id="rId2"/>
            </p:custDataLst>
          </p:nvPr>
        </p:nvSpPr>
        <p:spPr>
          <a:xfrm rot="16200000">
            <a:off x="-1876956" y="1876957"/>
            <a:ext cx="4123245" cy="369332"/>
          </a:xfrm>
          <a:prstGeom prst="rect">
            <a:avLst/>
          </a:prstGeom>
        </p:spPr>
        <p:txBody>
          <a:bodyPr wrap="none">
            <a:spAutoFit/>
          </a:bodyPr>
          <a:lstStyle/>
          <a:p>
            <a:pPr algn="r"/>
            <a:r>
              <a:rPr lang="fr-CA" dirty="0">
                <a:solidFill>
                  <a:schemeClr val="tx2"/>
                </a:solidFill>
                <a:latin typeface="Dagny OT" panose="020B0504020201020104" pitchFamily="34" charset="77"/>
                <a:ea typeface="Helvetica Light" charset="0"/>
                <a:cs typeface="Helvetica Light" charset="0"/>
              </a:rPr>
              <a:t>[</a:t>
            </a:r>
            <a:r>
              <a:rPr lang="fr-CA" dirty="0" err="1">
                <a:solidFill>
                  <a:schemeClr val="tx2"/>
                </a:solidFill>
                <a:latin typeface="Dagny OT" panose="020B0504020201020104" pitchFamily="34" charset="77"/>
                <a:ea typeface="Helvetica Light" charset="0"/>
                <a:cs typeface="Helvetica Light" charset="0"/>
              </a:rPr>
              <a:t>Fjodor</a:t>
            </a:r>
            <a:r>
              <a:rPr lang="fr-CA" dirty="0">
                <a:solidFill>
                  <a:schemeClr val="tx2"/>
                </a:solidFill>
                <a:latin typeface="Dagny OT" panose="020B0504020201020104" pitchFamily="34" charset="77"/>
                <a:ea typeface="Helvetica Light" charset="0"/>
                <a:cs typeface="Helvetica Light" charset="0"/>
              </a:rPr>
              <a:t> van </a:t>
            </a:r>
            <a:r>
              <a:rPr lang="fr-CA" dirty="0" err="1">
                <a:solidFill>
                  <a:schemeClr val="tx2"/>
                </a:solidFill>
                <a:latin typeface="Dagny OT" panose="020B0504020201020104" pitchFamily="34" charset="77"/>
                <a:ea typeface="Helvetica Light" charset="0"/>
                <a:cs typeface="Helvetica Light" charset="0"/>
              </a:rPr>
              <a:t>Veen</a:t>
            </a:r>
            <a:r>
              <a:rPr lang="fr-CA" dirty="0">
                <a:solidFill>
                  <a:schemeClr val="tx2"/>
                </a:solidFill>
                <a:latin typeface="Dagny OT" panose="020B0504020201020104" pitchFamily="34" charset="77"/>
                <a:ea typeface="Helvetica Light" charset="0"/>
                <a:cs typeface="Helvetica Light" charset="0"/>
              </a:rPr>
              <a:t>, </a:t>
            </a:r>
            <a:r>
              <a:rPr lang="fr-CA" dirty="0">
                <a:latin typeface="Dagny OT" panose="020B0504020201020104" pitchFamily="34" charset="77"/>
                <a:ea typeface="Helvetica Light" charset="0"/>
                <a:cs typeface="Helvetica Light" charset="0"/>
                <a:hlinkClick r:id="rId6"/>
              </a:rPr>
              <a:t>Asimov Institute</a:t>
            </a:r>
            <a:r>
              <a:rPr lang="fr-CA" dirty="0">
                <a:solidFill>
                  <a:schemeClr val="tx2"/>
                </a:solidFill>
                <a:latin typeface="Dagny OT" panose="020B0504020201020104" pitchFamily="34" charset="77"/>
                <a:ea typeface="Helvetica Light" charset="0"/>
                <a:cs typeface="Helvetica Light" charset="0"/>
              </a:rPr>
              <a:t>, 2016 (en anglais seulement)]</a:t>
            </a:r>
          </a:p>
        </p:txBody>
      </p:sp>
      <p:pic>
        <p:nvPicPr>
          <p:cNvPr id="9" name="Content Placeholder 8"/>
          <p:cNvPicPr>
            <a:picLocks noGrp="1" noChangeAspect="1"/>
          </p:cNvPicPr>
          <p:nvPr>
            <p:ph idx="1"/>
            <p:custDataLst>
              <p:tags r:id="rId3"/>
            </p:custDataLst>
          </p:nvPr>
        </p:nvPicPr>
        <p:blipFill rotWithShape="1">
          <a:blip r:embed="rId7" cstate="print">
            <a:extLst>
              <a:ext uri="{28A0092B-C50C-407E-A947-70E740481C1C}">
                <a14:useLocalDpi xmlns:a14="http://schemas.microsoft.com/office/drawing/2010/main" val="0"/>
              </a:ext>
            </a:extLst>
          </a:blip>
          <a:srcRect l="2658" t="3026" r="2378" b="1744"/>
          <a:stretch/>
        </p:blipFill>
        <p:spPr>
          <a:xfrm>
            <a:off x="619434" y="0"/>
            <a:ext cx="10766321" cy="6827423"/>
          </a:xfrm>
        </p:spPr>
      </p:pic>
    </p:spTree>
    <p:extLst>
      <p:ext uri="{BB962C8B-B14F-4D97-AF65-F5344CB8AC3E}">
        <p14:creationId xmlns:p14="http://schemas.microsoft.com/office/powerpoint/2010/main" val="37018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0F6ED08-0DB1-AB41-8A5D-EFE131714101}"/>
              </a:ext>
            </a:extLst>
          </p:cNvPr>
          <p:cNvSpPr/>
          <p:nvPr>
            <p:custDataLst>
              <p:tags r:id="rId1"/>
            </p:custDataLst>
          </p:nvPr>
        </p:nvSpPr>
        <p:spPr>
          <a:xfrm>
            <a:off x="369333" y="155181"/>
            <a:ext cx="11600994" cy="6594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p:cNvPicPr>
            <a:picLocks noGrp="1" noChangeAspect="1"/>
          </p:cNvPicPr>
          <p:nvPr>
            <p:ph idx="1"/>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212258" y="41079"/>
            <a:ext cx="8626132" cy="6807533"/>
          </a:xfrm>
        </p:spPr>
      </p:pic>
      <p:sp>
        <p:nvSpPr>
          <p:cNvPr id="6" name="Rectangle 5">
            <a:extLst>
              <a:ext uri="{FF2B5EF4-FFF2-40B4-BE49-F238E27FC236}">
                <a16:creationId xmlns:a16="http://schemas.microsoft.com/office/drawing/2014/main" xmlns="" id="{5B5DE0DC-41DC-594C-BAE6-71ABBBE97294}"/>
              </a:ext>
            </a:extLst>
          </p:cNvPr>
          <p:cNvSpPr/>
          <p:nvPr>
            <p:custDataLst>
              <p:tags r:id="rId3"/>
            </p:custDataLst>
          </p:nvPr>
        </p:nvSpPr>
        <p:spPr>
          <a:xfrm rot="16200000">
            <a:off x="-1876956" y="1876957"/>
            <a:ext cx="4123245" cy="369332"/>
          </a:xfrm>
          <a:prstGeom prst="rect">
            <a:avLst/>
          </a:prstGeom>
        </p:spPr>
        <p:txBody>
          <a:bodyPr wrap="none">
            <a:spAutoFit/>
          </a:bodyPr>
          <a:lstStyle/>
          <a:p>
            <a:pPr algn="r"/>
            <a:r>
              <a:rPr lang="fr-CA">
                <a:solidFill>
                  <a:schemeClr val="tx2"/>
                </a:solidFill>
                <a:latin typeface="Dagny OT" panose="020B0504020201020104" pitchFamily="34" charset="77"/>
                <a:ea typeface="Helvetica Light" charset="0"/>
                <a:cs typeface="Helvetica Light" charset="0"/>
              </a:rPr>
              <a:t>[Fjodor van Veen, </a:t>
            </a:r>
            <a:r>
              <a:rPr lang="fr-CA">
                <a:latin typeface="Dagny OT" panose="020B0504020201020104" pitchFamily="34" charset="77"/>
                <a:ea typeface="Helvetica Light" charset="0"/>
                <a:cs typeface="Helvetica Light" charset="0"/>
                <a:hlinkClick r:id="rId7"/>
              </a:rPr>
              <a:t>Asimov Institute</a:t>
            </a:r>
            <a:r>
              <a:rPr lang="fr-CA">
                <a:solidFill>
                  <a:schemeClr val="tx2"/>
                </a:solidFill>
                <a:latin typeface="Dagny OT" panose="020B0504020201020104" pitchFamily="34" charset="77"/>
                <a:ea typeface="Helvetica Light" charset="0"/>
                <a:cs typeface="Helvetica Light" charset="0"/>
              </a:rPr>
              <a:t>, 2016 (en anglais seulement)]</a:t>
            </a:r>
          </a:p>
        </p:txBody>
      </p:sp>
    </p:spTree>
    <p:extLst>
      <p:ext uri="{BB962C8B-B14F-4D97-AF65-F5344CB8AC3E}">
        <p14:creationId xmlns:p14="http://schemas.microsoft.com/office/powerpoint/2010/main" val="261187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Bref historique de l’intelligence artificielle</a:t>
            </a:r>
          </a:p>
        </p:txBody>
      </p:sp>
      <p:sp>
        <p:nvSpPr>
          <p:cNvPr id="5" name="Text Placeholder 4">
            <a:extLst>
              <a:ext uri="{FF2B5EF4-FFF2-40B4-BE49-F238E27FC236}">
                <a16:creationId xmlns:a16="http://schemas.microsoft.com/office/drawing/2014/main" xmlns="" id="{293145FB-7FF6-5445-9640-A7DC60E243D3}"/>
              </a:ext>
            </a:extLst>
          </p:cNvPr>
          <p:cNvSpPr>
            <a:spLocks noGrp="1"/>
          </p:cNvSpPr>
          <p:nvPr>
            <p:ph type="body" idx="1"/>
            <p:custDataLst>
              <p:tags r:id="rId2"/>
            </p:custDataLst>
          </p:nvPr>
        </p:nvSpPr>
        <p:spPr/>
        <p:txBody>
          <a:bodyPr/>
          <a:lstStyle/>
          <a:p>
            <a:r>
              <a:rPr lang="fr-CA"/>
              <a:t>INTELLIGENCE ARTIFICIELLE ET RÉSEAUX NEURONAUX</a:t>
            </a:r>
          </a:p>
        </p:txBody>
      </p:sp>
      <p:sp>
        <p:nvSpPr>
          <p:cNvPr id="4" name="Rectangle 3">
            <a:extLst>
              <a:ext uri="{FF2B5EF4-FFF2-40B4-BE49-F238E27FC236}">
                <a16:creationId xmlns:a16="http://schemas.microsoft.com/office/drawing/2014/main" xmlns="" id="{EB904A63-98A7-6749-AF28-D32BD394C738}"/>
              </a:ext>
            </a:extLst>
          </p:cNvPr>
          <p:cNvSpPr/>
          <p:nvPr>
            <p:custDataLst>
              <p:tags r:id="rId3"/>
            </p:custDataLst>
          </p:nvPr>
        </p:nvSpPr>
        <p:spPr>
          <a:xfrm>
            <a:off x="2497583" y="5341263"/>
            <a:ext cx="7170198" cy="861774"/>
          </a:xfrm>
          <a:prstGeom prst="rect">
            <a:avLst/>
          </a:prstGeom>
        </p:spPr>
        <p:txBody>
          <a:bodyPr wrap="square">
            <a:spAutoFit/>
          </a:bodyPr>
          <a:lstStyle/>
          <a:p>
            <a:r>
              <a:rPr lang="fr-CA" dirty="0">
                <a:solidFill>
                  <a:schemeClr val="bg1"/>
                </a:solidFill>
                <a:latin typeface="Dagny OT" panose="020B0504020201020104" pitchFamily="34" charset="77"/>
              </a:rPr>
              <a:t>Q : Combien de pattes un chat a-t-il si vous appelez la queue une patte?</a:t>
            </a:r>
          </a:p>
          <a:p>
            <a:r>
              <a:rPr lang="fr-CA" dirty="0">
                <a:solidFill>
                  <a:schemeClr val="bg1"/>
                </a:solidFill>
                <a:latin typeface="Dagny OT" panose="020B0504020201020104" pitchFamily="34" charset="77"/>
              </a:rPr>
              <a:t>R : Quatre. Dire que la queue est une patte n’en fait pas une patte.</a:t>
            </a:r>
          </a:p>
          <a:p>
            <a:pPr algn="r"/>
            <a:r>
              <a:rPr lang="fr-CA" sz="1400" dirty="0">
                <a:solidFill>
                  <a:schemeClr val="bg1"/>
                </a:solidFill>
                <a:latin typeface="Dagny OT" panose="020B0504020201020104" pitchFamily="34" charset="77"/>
              </a:rPr>
              <a:t>(ancienne énigme, attribuée à Abraham Lincoln)</a:t>
            </a:r>
          </a:p>
        </p:txBody>
      </p:sp>
    </p:spTree>
    <p:extLst>
      <p:ext uri="{BB962C8B-B14F-4D97-AF65-F5344CB8AC3E}">
        <p14:creationId xmlns:p14="http://schemas.microsoft.com/office/powerpoint/2010/main" val="12068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Limitations</a:t>
            </a:r>
          </a:p>
        </p:txBody>
      </p:sp>
      <p:sp>
        <p:nvSpPr>
          <p:cNvPr id="8" name="Content Placeholder 2"/>
          <p:cNvSpPr>
            <a:spLocks noGrp="1"/>
          </p:cNvSpPr>
          <p:nvPr>
            <p:ph idx="1"/>
            <p:custDataLst>
              <p:tags r:id="rId2"/>
            </p:custDataLst>
          </p:nvPr>
        </p:nvSpPr>
        <p:spPr>
          <a:xfrm>
            <a:off x="581192" y="2340295"/>
            <a:ext cx="5786357" cy="3056942"/>
          </a:xfrm>
        </p:spPr>
        <p:txBody>
          <a:bodyPr/>
          <a:lstStyle/>
          <a:p>
            <a:pPr algn="just">
              <a:lnSpc>
                <a:spcPct val="100000"/>
              </a:lnSpc>
            </a:pPr>
            <a:r>
              <a:rPr lang="fr-CA" sz="2200" dirty="0"/>
              <a:t>Ils nécessitent des ensembles d’apprentissage </a:t>
            </a:r>
            <a:r>
              <a:rPr lang="fr-CA" sz="2200" b="1" dirty="0"/>
              <a:t>importants</a:t>
            </a:r>
            <a:r>
              <a:rPr lang="fr-CA" sz="2200" dirty="0"/>
              <a:t>, </a:t>
            </a:r>
            <a:r>
              <a:rPr lang="fr-CA" sz="2200" b="1" dirty="0"/>
              <a:t>diversifiés</a:t>
            </a:r>
            <a:r>
              <a:rPr lang="fr-CA" sz="2200" dirty="0"/>
              <a:t> et </a:t>
            </a:r>
            <a:r>
              <a:rPr lang="fr-CA" sz="2200" b="1" dirty="0"/>
              <a:t>correctement étiquetés</a:t>
            </a:r>
            <a:r>
              <a:rPr lang="fr-CA" sz="2200" dirty="0"/>
              <a:t>.</a:t>
            </a:r>
          </a:p>
          <a:p>
            <a:pPr algn="just">
              <a:lnSpc>
                <a:spcPct val="100000"/>
              </a:lnSpc>
            </a:pPr>
            <a:endParaRPr lang="en-US" sz="300" dirty="0"/>
          </a:p>
          <a:p>
            <a:pPr algn="just">
              <a:lnSpc>
                <a:spcPct val="100000"/>
              </a:lnSpc>
            </a:pPr>
            <a:r>
              <a:rPr lang="fr-CA" sz="2200" dirty="0"/>
              <a:t>Ils sont exacts en moyenne, mais peuvent toujours être </a:t>
            </a:r>
            <a:r>
              <a:rPr lang="fr-CA" sz="2200" b="1" dirty="0"/>
              <a:t>spectaculairement</a:t>
            </a:r>
            <a:r>
              <a:rPr lang="fr-CA" sz="2200" dirty="0"/>
              <a:t> faux. </a:t>
            </a:r>
          </a:p>
          <a:p>
            <a:pPr algn="just">
              <a:lnSpc>
                <a:spcPct val="100000"/>
              </a:lnSpc>
            </a:pPr>
            <a:endParaRPr lang="en-US" sz="300" dirty="0"/>
          </a:p>
          <a:p>
            <a:pPr algn="just">
              <a:lnSpc>
                <a:spcPct val="100000"/>
              </a:lnSpc>
            </a:pPr>
            <a:r>
              <a:rPr lang="fr-CA" sz="2200" dirty="0"/>
              <a:t>On peut les pirater (LNF).</a:t>
            </a:r>
            <a:endParaRPr lang="en-US" dirty="0"/>
          </a:p>
          <a:p>
            <a:pPr algn="just"/>
            <a:endParaRPr lang="en-US" sz="800" dirty="0"/>
          </a:p>
        </p:txBody>
      </p:sp>
      <p:pic>
        <p:nvPicPr>
          <p:cNvPr id="3" name="Picture 2"/>
          <p:cNvPicPr>
            <a:picLocks noChangeAspect="1"/>
          </p:cNvPicPr>
          <p:nvPr>
            <p:custDataLst>
              <p:tags r:id="rId3"/>
            </p:custDataLst>
          </p:nvPr>
        </p:nvPicPr>
        <p:blipFill rotWithShape="1">
          <a:blip r:embed="rId9">
            <a:extLst>
              <a:ext uri="{28A0092B-C50C-407E-A947-70E740481C1C}">
                <a14:useLocalDpi xmlns:a14="http://schemas.microsoft.com/office/drawing/2010/main" val="0"/>
              </a:ext>
            </a:extLst>
          </a:blip>
          <a:srcRect r="5198"/>
          <a:stretch/>
        </p:blipFill>
        <p:spPr>
          <a:xfrm>
            <a:off x="6481348" y="2517056"/>
            <a:ext cx="5256223" cy="2720382"/>
          </a:xfrm>
          <a:prstGeom prst="rect">
            <a:avLst/>
          </a:prstGeom>
        </p:spPr>
      </p:pic>
      <p:sp>
        <p:nvSpPr>
          <p:cNvPr id="5" name="Content Placeholder 2"/>
          <p:cNvSpPr txBox="1">
            <a:spLocks/>
          </p:cNvSpPr>
          <p:nvPr>
            <p:custDataLst>
              <p:tags r:id="rId4"/>
            </p:custDataLst>
          </p:nvPr>
        </p:nvSpPr>
        <p:spPr>
          <a:xfrm>
            <a:off x="589504" y="5251440"/>
            <a:ext cx="11029615" cy="9270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fr-CA" sz="2200" dirty="0">
                <a:solidFill>
                  <a:schemeClr val="tx2"/>
                </a:solidFill>
                <a:latin typeface="Dagny OT" panose="020B0504020201020104" pitchFamily="34" charset="77"/>
              </a:rPr>
              <a:t>Les êtres humains n’ont pas besoin d’autant de données étiquetées pour prendre des décisions : donc, </a:t>
            </a:r>
            <a:r>
              <a:rPr lang="fr-CA" sz="2200" b="1" dirty="0">
                <a:solidFill>
                  <a:schemeClr val="tx2"/>
                </a:solidFill>
                <a:latin typeface="Dagny OT" panose="020B0504020201020104" pitchFamily="34" charset="77"/>
              </a:rPr>
              <a:t>qu’est-ce qui se passe réellement là-dedans</a:t>
            </a:r>
            <a:r>
              <a:rPr lang="fr-CA" sz="2200" dirty="0">
                <a:solidFill>
                  <a:schemeClr val="tx2"/>
                </a:solidFill>
                <a:latin typeface="Dagny OT" panose="020B0504020201020104" pitchFamily="34" charset="77"/>
              </a:rPr>
              <a:t>? (3</a:t>
            </a:r>
            <a:r>
              <a:rPr lang="fr-CA" sz="2200" baseline="30000" dirty="0">
                <a:solidFill>
                  <a:schemeClr val="tx2"/>
                </a:solidFill>
                <a:latin typeface="Dagny OT" panose="020B0504020201020104" pitchFamily="34" charset="77"/>
              </a:rPr>
              <a:t>e</a:t>
            </a:r>
            <a:r>
              <a:rPr lang="fr-CA" sz="2200" dirty="0">
                <a:solidFill>
                  <a:schemeClr val="tx2"/>
                </a:solidFill>
                <a:latin typeface="Dagny OT" panose="020B0504020201020104" pitchFamily="34" charset="77"/>
              </a:rPr>
              <a:t> hiver de l’intelligence artificielle?) </a:t>
            </a:r>
          </a:p>
        </p:txBody>
      </p:sp>
      <p:sp>
        <p:nvSpPr>
          <p:cNvPr id="4" name="Rectangle 3"/>
          <p:cNvSpPr/>
          <p:nvPr>
            <p:custDataLst>
              <p:tags r:id="rId5"/>
            </p:custDataLst>
          </p:nvPr>
        </p:nvSpPr>
        <p:spPr>
          <a:xfrm>
            <a:off x="8997512" y="-11379"/>
            <a:ext cx="3194488" cy="369332"/>
          </a:xfrm>
          <a:prstGeom prst="rect">
            <a:avLst/>
          </a:prstGeom>
        </p:spPr>
        <p:txBody>
          <a:bodyPr wrap="square">
            <a:spAutoFit/>
          </a:bodyPr>
          <a:lstStyle/>
          <a:p>
            <a:pPr algn="r"/>
            <a:r>
              <a:rPr lang="fr-CA">
                <a:solidFill>
                  <a:schemeClr val="tx2"/>
                </a:solidFill>
                <a:latin typeface="Dagny OT" panose="020B0504020201020104" pitchFamily="34" charset="77"/>
                <a:ea typeface="Helvetica Light" charset="0"/>
                <a:cs typeface="Helvetica Light" charset="0"/>
              </a:rPr>
              <a:t>[@samim, </a:t>
            </a:r>
            <a:r>
              <a:rPr lang="fr-CA">
                <a:latin typeface="Dagny OT" panose="020B0504020201020104" pitchFamily="34" charset="77"/>
                <a:ea typeface="Helvetica Light" charset="0"/>
                <a:cs typeface="Helvetica Light" charset="0"/>
                <a:hlinkClick r:id="rId10"/>
              </a:rPr>
              <a:t>medium.com</a:t>
            </a:r>
            <a:r>
              <a:rPr lang="fr-CA">
                <a:solidFill>
                  <a:schemeClr val="tx2"/>
                </a:solidFill>
                <a:latin typeface="Dagny OT" panose="020B0504020201020104" pitchFamily="34" charset="77"/>
                <a:ea typeface="Helvetica Light" charset="0"/>
                <a:cs typeface="Helvetica Light" charset="0"/>
              </a:rPr>
              <a:t> (en anglais seulement)]</a:t>
            </a:r>
          </a:p>
        </p:txBody>
      </p:sp>
      <p:sp>
        <p:nvSpPr>
          <p:cNvPr id="6" name="Rectangle 5">
            <a:extLst>
              <a:ext uri="{FF2B5EF4-FFF2-40B4-BE49-F238E27FC236}">
                <a16:creationId xmlns:a16="http://schemas.microsoft.com/office/drawing/2014/main" xmlns="" id="{39D78FE1-1793-FD4D-9546-C3541F9EA0F3}"/>
              </a:ext>
            </a:extLst>
          </p:cNvPr>
          <p:cNvSpPr/>
          <p:nvPr>
            <p:custDataLst>
              <p:tags r:id="rId6"/>
            </p:custDataLst>
          </p:nvPr>
        </p:nvSpPr>
        <p:spPr>
          <a:xfrm>
            <a:off x="6550429" y="2601884"/>
            <a:ext cx="3258589" cy="207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0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Limitations</a:t>
            </a:r>
          </a:p>
        </p:txBody>
      </p:sp>
      <p:sp>
        <p:nvSpPr>
          <p:cNvPr id="8" name="Content Placeholder 2"/>
          <p:cNvSpPr>
            <a:spLocks noGrp="1"/>
          </p:cNvSpPr>
          <p:nvPr>
            <p:ph idx="1"/>
            <p:custDataLst>
              <p:tags r:id="rId2"/>
            </p:custDataLst>
          </p:nvPr>
        </p:nvSpPr>
        <p:spPr>
          <a:xfrm>
            <a:off x="581192" y="2216009"/>
            <a:ext cx="5786357" cy="3079822"/>
          </a:xfrm>
        </p:spPr>
        <p:txBody>
          <a:bodyPr/>
          <a:lstStyle/>
          <a:p>
            <a:pPr algn="just">
              <a:lnSpc>
                <a:spcPct val="100000"/>
              </a:lnSpc>
            </a:pPr>
            <a:r>
              <a:rPr lang="fr-CA" sz="2200" dirty="0"/>
              <a:t>Ils nécessitent des ensembles d’apprentissage </a:t>
            </a:r>
            <a:r>
              <a:rPr lang="fr-CA" sz="2200" b="1" dirty="0"/>
              <a:t>importants</a:t>
            </a:r>
            <a:r>
              <a:rPr lang="fr-CA" sz="2200" dirty="0"/>
              <a:t>, </a:t>
            </a:r>
            <a:r>
              <a:rPr lang="fr-CA" sz="2200" b="1" dirty="0"/>
              <a:t>diversifiés</a:t>
            </a:r>
            <a:r>
              <a:rPr lang="fr-CA" sz="2200" dirty="0"/>
              <a:t> et </a:t>
            </a:r>
            <a:r>
              <a:rPr lang="fr-CA" sz="2200" b="1" dirty="0"/>
              <a:t>correctement étiquetés</a:t>
            </a:r>
            <a:r>
              <a:rPr lang="fr-CA" sz="2200" dirty="0"/>
              <a:t>.</a:t>
            </a:r>
          </a:p>
          <a:p>
            <a:pPr algn="just">
              <a:lnSpc>
                <a:spcPct val="100000"/>
              </a:lnSpc>
            </a:pPr>
            <a:endParaRPr lang="en-US" sz="300" dirty="0"/>
          </a:p>
          <a:p>
            <a:pPr algn="just">
              <a:lnSpc>
                <a:spcPct val="100000"/>
              </a:lnSpc>
            </a:pPr>
            <a:r>
              <a:rPr lang="fr-CA" sz="2200" dirty="0"/>
              <a:t>Ils sont exacts en moyenne, mais peuvent toujours être </a:t>
            </a:r>
            <a:r>
              <a:rPr lang="fr-CA" sz="2200" b="1" dirty="0"/>
              <a:t>spectaculairement</a:t>
            </a:r>
            <a:r>
              <a:rPr lang="fr-CA" sz="2200" dirty="0"/>
              <a:t> faux. </a:t>
            </a:r>
          </a:p>
          <a:p>
            <a:pPr algn="just">
              <a:lnSpc>
                <a:spcPct val="100000"/>
              </a:lnSpc>
            </a:pPr>
            <a:endParaRPr lang="en-US" sz="300" dirty="0"/>
          </a:p>
          <a:p>
            <a:pPr algn="just">
              <a:lnSpc>
                <a:spcPct val="100000"/>
              </a:lnSpc>
            </a:pPr>
            <a:r>
              <a:rPr lang="fr-CA" sz="2200" dirty="0"/>
              <a:t>On peut les pirater (LNF).</a:t>
            </a:r>
            <a:endParaRPr lang="en-US" sz="800" dirty="0"/>
          </a:p>
        </p:txBody>
      </p:sp>
      <p:pic>
        <p:nvPicPr>
          <p:cNvPr id="3" name="Picture 2"/>
          <p:cNvPicPr>
            <a:picLocks noChangeAspect="1"/>
          </p:cNvPicPr>
          <p:nvPr>
            <p:custDataLst>
              <p:tags r:id="rId3"/>
            </p:custDataLst>
          </p:nvPr>
        </p:nvPicPr>
        <p:blipFill rotWithShape="1">
          <a:blip r:embed="rId8">
            <a:extLst>
              <a:ext uri="{28A0092B-C50C-407E-A947-70E740481C1C}">
                <a14:useLocalDpi xmlns:a14="http://schemas.microsoft.com/office/drawing/2010/main" val="0"/>
              </a:ext>
            </a:extLst>
          </a:blip>
          <a:srcRect r="5198"/>
          <a:stretch/>
        </p:blipFill>
        <p:spPr>
          <a:xfrm>
            <a:off x="6481348" y="2517056"/>
            <a:ext cx="5256223" cy="2720382"/>
          </a:xfrm>
          <a:prstGeom prst="rect">
            <a:avLst/>
          </a:prstGeom>
        </p:spPr>
      </p:pic>
      <p:sp>
        <p:nvSpPr>
          <p:cNvPr id="5" name="Content Placeholder 2"/>
          <p:cNvSpPr txBox="1">
            <a:spLocks/>
          </p:cNvSpPr>
          <p:nvPr>
            <p:custDataLst>
              <p:tags r:id="rId4"/>
            </p:custDataLst>
          </p:nvPr>
        </p:nvSpPr>
        <p:spPr>
          <a:xfrm>
            <a:off x="589504" y="5251440"/>
            <a:ext cx="11029615" cy="9270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fr-CA" sz="2200" dirty="0">
                <a:solidFill>
                  <a:schemeClr val="tx2"/>
                </a:solidFill>
                <a:latin typeface="Dagny OT" panose="020B0504020201020104" pitchFamily="34" charset="77"/>
              </a:rPr>
              <a:t>Les êtres humains n’ont pas besoin d’autant de données étiquetées pour prendre des décisions : donc, </a:t>
            </a:r>
            <a:r>
              <a:rPr lang="fr-CA" sz="2200" b="1" dirty="0">
                <a:solidFill>
                  <a:schemeClr val="tx2"/>
                </a:solidFill>
                <a:latin typeface="Dagny OT" panose="020B0504020201020104" pitchFamily="34" charset="77"/>
              </a:rPr>
              <a:t>qu’est-ce qui se passe réellement là-dedans</a:t>
            </a:r>
            <a:r>
              <a:rPr lang="fr-CA" sz="2200" dirty="0">
                <a:solidFill>
                  <a:schemeClr val="tx2"/>
                </a:solidFill>
                <a:latin typeface="Dagny OT" panose="020B0504020201020104" pitchFamily="34" charset="77"/>
              </a:rPr>
              <a:t>? (3</a:t>
            </a:r>
            <a:r>
              <a:rPr lang="fr-CA" sz="2200" baseline="30000" dirty="0">
                <a:solidFill>
                  <a:schemeClr val="tx2"/>
                </a:solidFill>
                <a:latin typeface="Dagny OT" panose="020B0504020201020104" pitchFamily="34" charset="77"/>
              </a:rPr>
              <a:t>e</a:t>
            </a:r>
            <a:r>
              <a:rPr lang="fr-CA" sz="2200" dirty="0">
                <a:solidFill>
                  <a:schemeClr val="tx2"/>
                </a:solidFill>
                <a:latin typeface="Dagny OT" panose="020B0504020201020104" pitchFamily="34" charset="77"/>
              </a:rPr>
              <a:t> hiver de l’intelligence artificielle?) </a:t>
            </a:r>
          </a:p>
        </p:txBody>
      </p:sp>
      <p:sp>
        <p:nvSpPr>
          <p:cNvPr id="4" name="Rectangle 3"/>
          <p:cNvSpPr/>
          <p:nvPr>
            <p:custDataLst>
              <p:tags r:id="rId5"/>
            </p:custDataLst>
          </p:nvPr>
        </p:nvSpPr>
        <p:spPr>
          <a:xfrm>
            <a:off x="8997512" y="-11379"/>
            <a:ext cx="3194488" cy="369332"/>
          </a:xfrm>
          <a:prstGeom prst="rect">
            <a:avLst/>
          </a:prstGeom>
        </p:spPr>
        <p:txBody>
          <a:bodyPr wrap="square">
            <a:spAutoFit/>
          </a:bodyPr>
          <a:lstStyle/>
          <a:p>
            <a:pPr algn="r"/>
            <a:r>
              <a:rPr lang="fr-CA">
                <a:solidFill>
                  <a:schemeClr val="tx2"/>
                </a:solidFill>
                <a:latin typeface="Dagny OT" panose="020B0504020201020104" pitchFamily="34" charset="77"/>
                <a:ea typeface="Helvetica Light" charset="0"/>
                <a:cs typeface="Helvetica Light" charset="0"/>
              </a:rPr>
              <a:t>[@samim, </a:t>
            </a:r>
            <a:r>
              <a:rPr lang="fr-CA">
                <a:latin typeface="Dagny OT" panose="020B0504020201020104" pitchFamily="34" charset="77"/>
                <a:ea typeface="Helvetica Light" charset="0"/>
                <a:cs typeface="Helvetica Light" charset="0"/>
                <a:hlinkClick r:id="rId9"/>
              </a:rPr>
              <a:t>medium.com</a:t>
            </a:r>
            <a:r>
              <a:rPr lang="fr-CA">
                <a:solidFill>
                  <a:schemeClr val="tx2"/>
                </a:solidFill>
                <a:latin typeface="Dagny OT" panose="020B0504020201020104" pitchFamily="34" charset="77"/>
                <a:ea typeface="Helvetica Light" charset="0"/>
                <a:cs typeface="Helvetica Light" charset="0"/>
              </a:rPr>
              <a:t> (en anglais seulement)]</a:t>
            </a:r>
          </a:p>
        </p:txBody>
      </p:sp>
    </p:spTree>
    <p:extLst>
      <p:ext uri="{BB962C8B-B14F-4D97-AF65-F5344CB8AC3E}">
        <p14:creationId xmlns:p14="http://schemas.microsoft.com/office/powerpoint/2010/main" val="4027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FD4D8F-358C-364A-ABEC-DE69D21407F9}"/>
              </a:ext>
            </a:extLst>
          </p:cNvPr>
          <p:cNvSpPr>
            <a:spLocks noGrp="1"/>
          </p:cNvSpPr>
          <p:nvPr>
            <p:ph type="title"/>
            <p:custDataLst>
              <p:tags r:id="rId1"/>
            </p:custDataLst>
          </p:nvPr>
        </p:nvSpPr>
        <p:spPr/>
        <p:txBody>
          <a:bodyPr/>
          <a:lstStyle/>
          <a:p>
            <a:r>
              <a:rPr lang="fr-CA"/>
              <a:t>DISCUSSION</a:t>
            </a:r>
          </a:p>
        </p:txBody>
      </p:sp>
      <p:sp>
        <p:nvSpPr>
          <p:cNvPr id="3" name="Content Placeholder 2"/>
          <p:cNvSpPr>
            <a:spLocks noGrp="1"/>
          </p:cNvSpPr>
          <p:nvPr>
            <p:ph idx="1"/>
            <p:custDataLst>
              <p:tags r:id="rId2"/>
            </p:custDataLst>
          </p:nvPr>
        </p:nvSpPr>
        <p:spPr/>
        <p:txBody>
          <a:bodyPr>
            <a:normAutofit/>
          </a:bodyPr>
          <a:lstStyle/>
          <a:p>
            <a:r>
              <a:rPr lang="fr-CA" dirty="0"/>
              <a:t>Comment harmonisons-nous les objectifs d’intelligence artificielle autonome avec les valeurs humaines et culturelles? </a:t>
            </a:r>
          </a:p>
        </p:txBody>
      </p:sp>
    </p:spTree>
    <p:extLst>
      <p:ext uri="{BB962C8B-B14F-4D97-AF65-F5344CB8AC3E}">
        <p14:creationId xmlns:p14="http://schemas.microsoft.com/office/powerpoint/2010/main" val="8592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DOCUMENTATION SUPPLÉMENTAIRE</a:t>
            </a:r>
          </a:p>
        </p:txBody>
      </p:sp>
      <p:sp>
        <p:nvSpPr>
          <p:cNvPr id="4" name="Text Placeholder 3">
            <a:extLst>
              <a:ext uri="{FF2B5EF4-FFF2-40B4-BE49-F238E27FC236}">
                <a16:creationId xmlns:a16="http://schemas.microsoft.com/office/drawing/2014/main" xmlns="" id="{E6E7E1BE-11EE-D045-A45D-59CFBB675FF2}"/>
              </a:ext>
            </a:extLst>
          </p:cNvPr>
          <p:cNvSpPr>
            <a:spLocks noGrp="1"/>
          </p:cNvSpPr>
          <p:nvPr>
            <p:ph type="body" idx="1"/>
            <p:custDataLst>
              <p:tags r:id="rId2"/>
            </p:custDataLst>
          </p:nvPr>
        </p:nvSpPr>
        <p:spPr/>
        <p:txBody>
          <a:bodyPr/>
          <a:lstStyle/>
          <a:p>
            <a:r>
              <a:rPr lang="fr-CA"/>
              <a:t>INTELLIGENCE ARTIFICIELLE ET RÉSEAUX NEURONAUX</a:t>
            </a:r>
          </a:p>
        </p:txBody>
      </p:sp>
    </p:spTree>
    <p:extLst>
      <p:ext uri="{BB962C8B-B14F-4D97-AF65-F5344CB8AC3E}">
        <p14:creationId xmlns:p14="http://schemas.microsoft.com/office/powerpoint/2010/main" val="357795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Frise chronologique</a:t>
            </a:r>
          </a:p>
        </p:txBody>
      </p:sp>
      <p:sp>
        <p:nvSpPr>
          <p:cNvPr id="3" name="Content Placeholder 2"/>
          <p:cNvSpPr>
            <a:spLocks noGrp="1"/>
          </p:cNvSpPr>
          <p:nvPr>
            <p:ph idx="1"/>
            <p:custDataLst>
              <p:tags r:id="rId2"/>
            </p:custDataLst>
          </p:nvPr>
        </p:nvSpPr>
        <p:spPr/>
        <p:txBody>
          <a:bodyPr>
            <a:normAutofit/>
          </a:bodyPr>
          <a:lstStyle/>
          <a:p>
            <a:r>
              <a:rPr lang="fr-CA" b="1" dirty="0"/>
              <a:t>Premier hiver de l’intelligence artificielle </a:t>
            </a:r>
            <a:r>
              <a:rPr lang="fr-CA" dirty="0"/>
              <a:t>(de 1974 à 1980)</a:t>
            </a:r>
          </a:p>
          <a:p>
            <a:pPr marL="1087200" lvl="1" indent="-457200" algn="just">
              <a:buSzPct val="100000"/>
              <a:buFont typeface="Wingdings" charset="2"/>
              <a:buChar char="§"/>
            </a:pPr>
            <a:r>
              <a:rPr lang="fr-CA" dirty="0"/>
              <a:t>Des attentes élevées, mais pas grand-chose de réalisé</a:t>
            </a:r>
          </a:p>
          <a:p>
            <a:pPr marL="1087200" lvl="1" indent="-457200" algn="just">
              <a:buSzPct val="100000"/>
              <a:buFont typeface="Wingdings" charset="2"/>
              <a:buChar char="§"/>
            </a:pPr>
            <a:r>
              <a:rPr lang="fr-CA" dirty="0"/>
              <a:t>Manque de puissance de calcul, financement retiré</a:t>
            </a:r>
          </a:p>
          <a:p>
            <a:pPr algn="just"/>
            <a:endParaRPr lang="en-US" sz="1000" dirty="0"/>
          </a:p>
          <a:p>
            <a:pPr algn="just"/>
            <a:r>
              <a:rPr lang="fr-CA" b="1" dirty="0"/>
              <a:t>Renaissance</a:t>
            </a:r>
          </a:p>
          <a:p>
            <a:pPr marL="1087200" lvl="1" indent="-457200" algn="just">
              <a:buSzPct val="100000"/>
              <a:buFont typeface="Wingdings" charset="2"/>
              <a:buChar char="§"/>
            </a:pPr>
            <a:r>
              <a:rPr lang="fr-CA" dirty="0"/>
              <a:t>Projet de cinquième génération du Japon (de 1982 à 1992)</a:t>
            </a:r>
          </a:p>
          <a:p>
            <a:pPr marL="1087200" lvl="1" indent="-457200" algn="just">
              <a:buSzPct val="100000"/>
              <a:buFont typeface="Wingdings" charset="2"/>
              <a:buChar char="§"/>
            </a:pPr>
            <a:r>
              <a:rPr lang="fr-CA" dirty="0"/>
              <a:t>Financement de la </a:t>
            </a:r>
            <a:r>
              <a:rPr lang="fr-CA" dirty="0" err="1"/>
              <a:t>Defense</a:t>
            </a:r>
            <a:r>
              <a:rPr lang="fr-CA" dirty="0"/>
              <a:t> Advanced </a:t>
            </a:r>
            <a:r>
              <a:rPr lang="fr-CA" dirty="0" err="1"/>
              <a:t>Research</a:t>
            </a:r>
            <a:r>
              <a:rPr lang="fr-CA" dirty="0"/>
              <a:t> </a:t>
            </a:r>
            <a:r>
              <a:rPr lang="fr-CA" dirty="0" err="1"/>
              <a:t>Projects</a:t>
            </a:r>
            <a:r>
              <a:rPr lang="fr-CA" dirty="0"/>
              <a:t> Agency (1983)</a:t>
            </a:r>
          </a:p>
          <a:p>
            <a:pPr marL="1087200" lvl="1" indent="-457200" algn="just">
              <a:buSzPct val="100000"/>
              <a:buFont typeface="Wingdings" charset="2"/>
              <a:buChar char="§"/>
            </a:pPr>
            <a:r>
              <a:rPr lang="fr-CA" b="1" i="1" dirty="0"/>
              <a:t>Rétropropagation</a:t>
            </a:r>
            <a:r>
              <a:rPr lang="fr-CA" dirty="0"/>
              <a:t> (1985)</a:t>
            </a:r>
          </a:p>
          <a:p>
            <a:pPr marL="1087200" lvl="1" indent="-457200" algn="just">
              <a:buSzPct val="100000"/>
              <a:buFont typeface="Wingdings" charset="2"/>
              <a:buChar char="§"/>
            </a:pPr>
            <a:r>
              <a:rPr lang="fr-CA" dirty="0"/>
              <a:t>1</a:t>
            </a:r>
            <a:r>
              <a:rPr lang="fr-CA" baseline="30000" dirty="0"/>
              <a:t>re</a:t>
            </a:r>
            <a:r>
              <a:rPr lang="fr-CA" dirty="0"/>
              <a:t> conférence IEEE (1987) </a:t>
            </a:r>
          </a:p>
        </p:txBody>
      </p:sp>
    </p:spTree>
    <p:extLst>
      <p:ext uri="{BB962C8B-B14F-4D97-AF65-F5344CB8AC3E}">
        <p14:creationId xmlns:p14="http://schemas.microsoft.com/office/powerpoint/2010/main" val="221891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Frise chronologique</a:t>
            </a:r>
          </a:p>
        </p:txBody>
      </p:sp>
      <p:sp>
        <p:nvSpPr>
          <p:cNvPr id="3" name="Content Placeholder 2"/>
          <p:cNvSpPr>
            <a:spLocks noGrp="1"/>
          </p:cNvSpPr>
          <p:nvPr>
            <p:ph idx="1"/>
            <p:custDataLst>
              <p:tags r:id="rId2"/>
            </p:custDataLst>
          </p:nvPr>
        </p:nvSpPr>
        <p:spPr/>
        <p:txBody>
          <a:bodyPr>
            <a:normAutofit/>
          </a:bodyPr>
          <a:lstStyle/>
          <a:p>
            <a:r>
              <a:rPr lang="fr-CA" b="1" dirty="0"/>
              <a:t>Deuxième hiver de l’intelligence artificielle </a:t>
            </a:r>
            <a:r>
              <a:rPr lang="fr-CA" dirty="0"/>
              <a:t>(de 1987 à 1993)</a:t>
            </a:r>
          </a:p>
          <a:p>
            <a:pPr marL="1087200" lvl="1" indent="-457200" algn="just">
              <a:buSzPct val="100000"/>
              <a:buFont typeface="Wingdings" charset="2"/>
              <a:buChar char="§"/>
            </a:pPr>
            <a:r>
              <a:rPr lang="fr-CA" dirty="0"/>
              <a:t>Maintenance coûteuse; coupes budgétaires massives</a:t>
            </a:r>
          </a:p>
          <a:p>
            <a:pPr marL="1087200" lvl="1" indent="-457200" algn="just">
              <a:buSzPct val="100000"/>
              <a:buFont typeface="Wingdings" charset="2"/>
              <a:buChar char="§"/>
            </a:pPr>
            <a:r>
              <a:rPr lang="fr-CA" dirty="0"/>
              <a:t>Mauvais apprenants, mauvais résultats en cas d’incertitude</a:t>
            </a:r>
          </a:p>
          <a:p>
            <a:pPr marL="1087200" lvl="1" indent="-457200" algn="just">
              <a:buSzPct val="100000"/>
              <a:buFont typeface="Wingdings" charset="2"/>
              <a:buChar char="§"/>
            </a:pPr>
            <a:r>
              <a:rPr lang="fr-CA" dirty="0"/>
              <a:t>Objectifs du projet de cinquième génération du Japon pas réalisés</a:t>
            </a:r>
          </a:p>
          <a:p>
            <a:pPr algn="just"/>
            <a:endParaRPr lang="en-US" sz="1000" dirty="0"/>
          </a:p>
          <a:p>
            <a:pPr algn="just"/>
            <a:r>
              <a:rPr lang="fr-CA" b="1" dirty="0"/>
              <a:t>L’intelligence artificielle moderne </a:t>
            </a:r>
            <a:r>
              <a:rPr lang="fr-CA" dirty="0"/>
              <a:t>(de 1993 à 2001)</a:t>
            </a:r>
          </a:p>
          <a:p>
            <a:pPr marL="1087200" lvl="1" indent="-457200" algn="just">
              <a:buSzPct val="100000"/>
              <a:buFont typeface="Wingdings" charset="2"/>
              <a:buChar char="§"/>
            </a:pPr>
            <a:r>
              <a:rPr lang="fr-CA" i="1" dirty="0"/>
              <a:t>Énorme </a:t>
            </a:r>
            <a:r>
              <a:rPr lang="fr-CA" dirty="0"/>
              <a:t>saut en puissance de calcul</a:t>
            </a:r>
          </a:p>
          <a:p>
            <a:pPr marL="1087200" lvl="1" indent="-457200" algn="just">
              <a:buSzPct val="100000"/>
              <a:buFont typeface="Wingdings" charset="2"/>
              <a:buChar char="§"/>
            </a:pPr>
            <a:r>
              <a:rPr lang="fr-CA" dirty="0" err="1"/>
              <a:t>Deep</a:t>
            </a:r>
            <a:r>
              <a:rPr lang="fr-CA" dirty="0"/>
              <a:t> Blue et paradigme des « agents intelligents »</a:t>
            </a:r>
          </a:p>
        </p:txBody>
      </p:sp>
    </p:spTree>
    <p:extLst>
      <p:ext uri="{BB962C8B-B14F-4D97-AF65-F5344CB8AC3E}">
        <p14:creationId xmlns:p14="http://schemas.microsoft.com/office/powerpoint/2010/main" val="5885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Frise chronologique</a:t>
            </a:r>
          </a:p>
        </p:txBody>
      </p:sp>
      <p:sp>
        <p:nvSpPr>
          <p:cNvPr id="3" name="Content Placeholder 2"/>
          <p:cNvSpPr>
            <a:spLocks noGrp="1"/>
          </p:cNvSpPr>
          <p:nvPr>
            <p:ph idx="1"/>
            <p:custDataLst>
              <p:tags r:id="rId2"/>
            </p:custDataLst>
          </p:nvPr>
        </p:nvSpPr>
        <p:spPr/>
        <p:txBody>
          <a:bodyPr>
            <a:normAutofit/>
          </a:bodyPr>
          <a:lstStyle/>
          <a:p>
            <a:r>
              <a:rPr lang="fr-CA" b="1"/>
              <a:t>Apprentissage en profondeur et mégadonnées </a:t>
            </a:r>
            <a:r>
              <a:rPr lang="fr-CA"/>
              <a:t>(de 2001 à nos jours)</a:t>
            </a:r>
          </a:p>
          <a:p>
            <a:pPr marL="1087200" lvl="1" indent="-457200" algn="just">
              <a:buSzPct val="100000"/>
              <a:buFont typeface="Wingdings" charset="2"/>
              <a:buChar char="§"/>
            </a:pPr>
            <a:r>
              <a:rPr lang="fr-CA"/>
              <a:t>Puissance de calcul en parallèle</a:t>
            </a:r>
          </a:p>
          <a:p>
            <a:pPr marL="1087200" lvl="1" indent="-457200" algn="just">
              <a:buSzPct val="100000"/>
              <a:buFont typeface="Wingdings" charset="2"/>
              <a:buChar char="§"/>
            </a:pPr>
            <a:r>
              <a:rPr lang="fr-CA"/>
              <a:t>Téraoctets de données</a:t>
            </a:r>
          </a:p>
          <a:p>
            <a:pPr marL="1087200" lvl="1" indent="-457200" algn="just">
              <a:buSzPct val="100000"/>
              <a:buFont typeface="Wingdings" charset="2"/>
              <a:buChar char="§"/>
            </a:pPr>
            <a:r>
              <a:rPr lang="fr-CA"/>
              <a:t>Réseaux de neurones profonds</a:t>
            </a:r>
          </a:p>
          <a:p>
            <a:pPr marL="1087200" lvl="1" indent="-457200" algn="just">
              <a:buSzPct val="100000"/>
              <a:buFont typeface="Wingdings" charset="2"/>
              <a:buChar char="§"/>
            </a:pPr>
            <a:r>
              <a:rPr lang="fr-CA"/>
              <a:t>Human Brain Project (projet de 10 ans, 1,3 milliard de $ US, de 2013 à 2023)</a:t>
            </a:r>
          </a:p>
          <a:p>
            <a:pPr marL="1087200" lvl="1" indent="-457200" algn="just">
              <a:buSzPct val="100000"/>
              <a:buFont typeface="Wingdings" charset="2"/>
              <a:buChar char="§"/>
            </a:pPr>
            <a:r>
              <a:rPr lang="fr-CA"/>
              <a:t>Véhicules sans chauffeur? </a:t>
            </a:r>
          </a:p>
        </p:txBody>
      </p:sp>
    </p:spTree>
    <p:extLst>
      <p:ext uri="{BB962C8B-B14F-4D97-AF65-F5344CB8AC3E}">
        <p14:creationId xmlns:p14="http://schemas.microsoft.com/office/powerpoint/2010/main" val="36414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Fonctions d’activation</a:t>
            </a:r>
          </a:p>
        </p:txBody>
      </p:sp>
      <p:pic>
        <p:nvPicPr>
          <p:cNvPr id="4" name="Picture 3"/>
          <p:cNvPicPr>
            <a:picLocks noChangeAspect="1"/>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1150190" y="2103762"/>
            <a:ext cx="1800000" cy="900000"/>
          </a:xfrm>
          <a:prstGeom prst="rect">
            <a:avLst/>
          </a:prstGeom>
        </p:spPr>
      </p:pic>
      <p:pic>
        <p:nvPicPr>
          <p:cNvPr id="5" name="Picture 4"/>
          <p:cNvPicPr>
            <a:picLocks noChangeAspect="1"/>
          </p:cNvPicPr>
          <p:nvPr>
            <p:custDataLst>
              <p:tags r:id="rId3"/>
            </p:custDataLst>
          </p:nvPr>
        </p:nvPicPr>
        <p:blipFill>
          <a:blip r:embed="rId22">
            <a:extLst>
              <a:ext uri="{28A0092B-C50C-407E-A947-70E740481C1C}">
                <a14:useLocalDpi xmlns:a14="http://schemas.microsoft.com/office/drawing/2010/main" val="0"/>
              </a:ext>
            </a:extLst>
          </a:blip>
          <a:stretch>
            <a:fillRect/>
          </a:stretch>
        </p:blipFill>
        <p:spPr>
          <a:xfrm>
            <a:off x="5213960" y="4354639"/>
            <a:ext cx="1800000" cy="900000"/>
          </a:xfrm>
          <a:prstGeom prst="rect">
            <a:avLst/>
          </a:prstGeom>
        </p:spPr>
      </p:pic>
      <p:pic>
        <p:nvPicPr>
          <p:cNvPr id="7" name="Picture 6"/>
          <p:cNvPicPr>
            <a:picLocks noChangeAspect="1"/>
          </p:cNvPicPr>
          <p:nvPr>
            <p:custDataLst>
              <p:tags r:id="rId4"/>
            </p:custDataLst>
          </p:nvPr>
        </p:nvPicPr>
        <p:blipFill>
          <a:blip r:embed="rId23">
            <a:extLst>
              <a:ext uri="{28A0092B-C50C-407E-A947-70E740481C1C}">
                <a14:useLocalDpi xmlns:a14="http://schemas.microsoft.com/office/drawing/2010/main" val="0"/>
              </a:ext>
            </a:extLst>
          </a:blip>
          <a:stretch>
            <a:fillRect/>
          </a:stretch>
        </p:blipFill>
        <p:spPr>
          <a:xfrm>
            <a:off x="1150190" y="4354639"/>
            <a:ext cx="1800000" cy="900000"/>
          </a:xfrm>
          <a:prstGeom prst="rect">
            <a:avLst/>
          </a:prstGeom>
        </p:spPr>
      </p:pic>
      <p:pic>
        <p:nvPicPr>
          <p:cNvPr id="8" name="Picture 7"/>
          <p:cNvPicPr>
            <a:picLocks noChangeAspect="1"/>
          </p:cNvPicPr>
          <p:nvPr>
            <p:custDataLst>
              <p:tags r:id="rId5"/>
            </p:custDataLst>
          </p:nvPr>
        </p:nvPicPr>
        <p:blipFill>
          <a:blip r:embed="rId24">
            <a:extLst>
              <a:ext uri="{28A0092B-C50C-407E-A947-70E740481C1C}">
                <a14:useLocalDpi xmlns:a14="http://schemas.microsoft.com/office/drawing/2010/main" val="0"/>
              </a:ext>
            </a:extLst>
          </a:blip>
          <a:stretch>
            <a:fillRect/>
          </a:stretch>
        </p:blipFill>
        <p:spPr>
          <a:xfrm>
            <a:off x="3177681" y="4354639"/>
            <a:ext cx="1800000" cy="900000"/>
          </a:xfrm>
          <a:prstGeom prst="rect">
            <a:avLst/>
          </a:prstGeom>
        </p:spPr>
      </p:pic>
      <p:pic>
        <p:nvPicPr>
          <p:cNvPr id="9" name="Picture 8"/>
          <p:cNvPicPr>
            <a:picLocks noChangeAspect="1"/>
          </p:cNvPicPr>
          <p:nvPr>
            <p:custDataLst>
              <p:tags r:id="rId6"/>
            </p:custDataLst>
          </p:nvPr>
        </p:nvPicPr>
        <p:blipFill>
          <a:blip r:embed="rId25">
            <a:extLst>
              <a:ext uri="{28A0092B-C50C-407E-A947-70E740481C1C}">
                <a14:useLocalDpi xmlns:a14="http://schemas.microsoft.com/office/drawing/2010/main" val="0"/>
              </a:ext>
            </a:extLst>
          </a:blip>
          <a:stretch>
            <a:fillRect/>
          </a:stretch>
        </p:blipFill>
        <p:spPr>
          <a:xfrm>
            <a:off x="1150190" y="3229201"/>
            <a:ext cx="1800000" cy="900000"/>
          </a:xfrm>
          <a:prstGeom prst="rect">
            <a:avLst/>
          </a:prstGeom>
        </p:spPr>
      </p:pic>
      <p:pic>
        <p:nvPicPr>
          <p:cNvPr id="10" name="Picture 9"/>
          <p:cNvPicPr>
            <a:picLocks noChangeAspect="1"/>
          </p:cNvPicPr>
          <p:nvPr>
            <p:custDataLst>
              <p:tags r:id="rId7"/>
            </p:custDataLst>
          </p:nvPr>
        </p:nvPicPr>
        <p:blipFill>
          <a:blip r:embed="rId26">
            <a:extLst>
              <a:ext uri="{28A0092B-C50C-407E-A947-70E740481C1C}">
                <a14:useLocalDpi xmlns:a14="http://schemas.microsoft.com/office/drawing/2010/main" val="0"/>
              </a:ext>
            </a:extLst>
          </a:blip>
          <a:stretch>
            <a:fillRect/>
          </a:stretch>
        </p:blipFill>
        <p:spPr>
          <a:xfrm>
            <a:off x="3177681" y="3229201"/>
            <a:ext cx="1800000" cy="900000"/>
          </a:xfrm>
          <a:prstGeom prst="rect">
            <a:avLst/>
          </a:prstGeom>
        </p:spPr>
      </p:pic>
      <p:pic>
        <p:nvPicPr>
          <p:cNvPr id="11" name="Picture 10"/>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5213960" y="3229201"/>
            <a:ext cx="1800000" cy="900000"/>
          </a:xfrm>
          <a:prstGeom prst="rect">
            <a:avLst/>
          </a:prstGeom>
        </p:spPr>
      </p:pic>
      <p:pic>
        <p:nvPicPr>
          <p:cNvPr id="12" name="Picture 11"/>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7250239" y="3195657"/>
            <a:ext cx="1800000" cy="900000"/>
          </a:xfrm>
          <a:prstGeom prst="rect">
            <a:avLst/>
          </a:prstGeom>
        </p:spPr>
      </p:pic>
      <p:pic>
        <p:nvPicPr>
          <p:cNvPr id="13" name="Picture 12"/>
          <p:cNvPicPr>
            <a:picLocks noChangeAspect="1"/>
          </p:cNvPicPr>
          <p:nvPr>
            <p:custDataLst>
              <p:tags r:id="rId10"/>
            </p:custDataLst>
          </p:nvPr>
        </p:nvPicPr>
        <p:blipFill>
          <a:blip r:embed="rId29">
            <a:extLst>
              <a:ext uri="{28A0092B-C50C-407E-A947-70E740481C1C}">
                <a14:useLocalDpi xmlns:a14="http://schemas.microsoft.com/office/drawing/2010/main" val="0"/>
              </a:ext>
            </a:extLst>
          </a:blip>
          <a:stretch>
            <a:fillRect/>
          </a:stretch>
        </p:blipFill>
        <p:spPr>
          <a:xfrm>
            <a:off x="9253398" y="3195657"/>
            <a:ext cx="1800000" cy="900000"/>
          </a:xfrm>
          <a:prstGeom prst="rect">
            <a:avLst/>
          </a:prstGeom>
        </p:spPr>
      </p:pic>
      <p:pic>
        <p:nvPicPr>
          <p:cNvPr id="14" name="Picture 13"/>
          <p:cNvPicPr>
            <a:picLocks noChangeAspect="1"/>
          </p:cNvPicPr>
          <p:nvPr>
            <p:custDataLst>
              <p:tags r:id="rId11"/>
            </p:custDataLst>
          </p:nvPr>
        </p:nvPicPr>
        <p:blipFill>
          <a:blip r:embed="rId30">
            <a:extLst>
              <a:ext uri="{28A0092B-C50C-407E-A947-70E740481C1C}">
                <a14:useLocalDpi xmlns:a14="http://schemas.microsoft.com/office/drawing/2010/main" val="0"/>
              </a:ext>
            </a:extLst>
          </a:blip>
          <a:stretch>
            <a:fillRect/>
          </a:stretch>
        </p:blipFill>
        <p:spPr>
          <a:xfrm>
            <a:off x="7241935" y="4321095"/>
            <a:ext cx="1800000" cy="900000"/>
          </a:xfrm>
          <a:prstGeom prst="rect">
            <a:avLst/>
          </a:prstGeom>
        </p:spPr>
      </p:pic>
      <p:pic>
        <p:nvPicPr>
          <p:cNvPr id="15" name="Picture 14"/>
          <p:cNvPicPr>
            <a:picLocks noChangeAspect="1"/>
          </p:cNvPicPr>
          <p:nvPr>
            <p:custDataLst>
              <p:tags r:id="rId12"/>
            </p:custDataLst>
          </p:nvPr>
        </p:nvPicPr>
        <p:blipFill>
          <a:blip r:embed="rId31">
            <a:extLst>
              <a:ext uri="{28A0092B-C50C-407E-A947-70E740481C1C}">
                <a14:useLocalDpi xmlns:a14="http://schemas.microsoft.com/office/drawing/2010/main" val="0"/>
              </a:ext>
            </a:extLst>
          </a:blip>
          <a:stretch>
            <a:fillRect/>
          </a:stretch>
        </p:blipFill>
        <p:spPr>
          <a:xfrm>
            <a:off x="3197269" y="2103762"/>
            <a:ext cx="1800000" cy="900000"/>
          </a:xfrm>
          <a:prstGeom prst="rect">
            <a:avLst/>
          </a:prstGeom>
        </p:spPr>
      </p:pic>
      <p:pic>
        <p:nvPicPr>
          <p:cNvPr id="16" name="Picture 15"/>
          <p:cNvPicPr>
            <a:picLocks noChangeAspect="1"/>
          </p:cNvPicPr>
          <p:nvPr>
            <p:custDataLst>
              <p:tags r:id="rId13"/>
            </p:custDataLst>
          </p:nvPr>
        </p:nvPicPr>
        <p:blipFill>
          <a:blip r:embed="rId32">
            <a:extLst>
              <a:ext uri="{28A0092B-C50C-407E-A947-70E740481C1C}">
                <a14:useLocalDpi xmlns:a14="http://schemas.microsoft.com/office/drawing/2010/main" val="0"/>
              </a:ext>
            </a:extLst>
          </a:blip>
          <a:stretch>
            <a:fillRect/>
          </a:stretch>
        </p:blipFill>
        <p:spPr>
          <a:xfrm>
            <a:off x="5235560" y="2103762"/>
            <a:ext cx="1800000" cy="900000"/>
          </a:xfrm>
          <a:prstGeom prst="rect">
            <a:avLst/>
          </a:prstGeom>
        </p:spPr>
      </p:pic>
      <p:pic>
        <p:nvPicPr>
          <p:cNvPr id="17" name="Picture 16"/>
          <p:cNvPicPr>
            <a:picLocks noChangeAspect="1"/>
          </p:cNvPicPr>
          <p:nvPr>
            <p:custDataLst>
              <p:tags r:id="rId14"/>
            </p:custDataLst>
          </p:nvPr>
        </p:nvPicPr>
        <p:blipFill>
          <a:blip r:embed="rId33">
            <a:extLst>
              <a:ext uri="{28A0092B-C50C-407E-A947-70E740481C1C}">
                <a14:useLocalDpi xmlns:a14="http://schemas.microsoft.com/office/drawing/2010/main" val="0"/>
              </a:ext>
            </a:extLst>
          </a:blip>
          <a:stretch>
            <a:fillRect/>
          </a:stretch>
        </p:blipFill>
        <p:spPr>
          <a:xfrm>
            <a:off x="7273851" y="2103762"/>
            <a:ext cx="1800000" cy="900000"/>
          </a:xfrm>
          <a:prstGeom prst="rect">
            <a:avLst/>
          </a:prstGeom>
        </p:spPr>
      </p:pic>
      <p:pic>
        <p:nvPicPr>
          <p:cNvPr id="18" name="Picture 17"/>
          <p:cNvPicPr>
            <a:picLocks noChangeAspect="1"/>
          </p:cNvPicPr>
          <p:nvPr>
            <p:custDataLst>
              <p:tags r:id="rId15"/>
            </p:custDataLst>
          </p:nvPr>
        </p:nvPicPr>
        <p:blipFill>
          <a:blip r:embed="rId34">
            <a:extLst>
              <a:ext uri="{28A0092B-C50C-407E-A947-70E740481C1C}">
                <a14:useLocalDpi xmlns:a14="http://schemas.microsoft.com/office/drawing/2010/main" val="0"/>
              </a:ext>
            </a:extLst>
          </a:blip>
          <a:stretch>
            <a:fillRect/>
          </a:stretch>
        </p:blipFill>
        <p:spPr>
          <a:xfrm>
            <a:off x="9279022" y="2070218"/>
            <a:ext cx="1800000" cy="900000"/>
          </a:xfrm>
          <a:prstGeom prst="rect">
            <a:avLst/>
          </a:prstGeom>
        </p:spPr>
      </p:pic>
      <p:pic>
        <p:nvPicPr>
          <p:cNvPr id="19" name="Picture 18"/>
          <p:cNvPicPr>
            <a:picLocks noChangeAspect="1"/>
          </p:cNvPicPr>
          <p:nvPr>
            <p:custDataLst>
              <p:tags r:id="rId16"/>
            </p:custDataLst>
          </p:nvPr>
        </p:nvPicPr>
        <p:blipFill>
          <a:blip r:embed="rId35">
            <a:extLst>
              <a:ext uri="{28A0092B-C50C-407E-A947-70E740481C1C}">
                <a14:useLocalDpi xmlns:a14="http://schemas.microsoft.com/office/drawing/2010/main" val="0"/>
              </a:ext>
            </a:extLst>
          </a:blip>
          <a:stretch>
            <a:fillRect/>
          </a:stretch>
        </p:blipFill>
        <p:spPr>
          <a:xfrm>
            <a:off x="9253398" y="4321095"/>
            <a:ext cx="1800000" cy="900000"/>
          </a:xfrm>
          <a:prstGeom prst="rect">
            <a:avLst/>
          </a:prstGeom>
        </p:spPr>
      </p:pic>
      <p:sp>
        <p:nvSpPr>
          <p:cNvPr id="20" name="Content Placeholder 2"/>
          <p:cNvSpPr>
            <a:spLocks noGrp="1"/>
          </p:cNvSpPr>
          <p:nvPr>
            <p:ph idx="1"/>
            <p:custDataLst>
              <p:tags r:id="rId17"/>
            </p:custDataLst>
          </p:nvPr>
        </p:nvSpPr>
        <p:spPr>
          <a:xfrm>
            <a:off x="829886" y="2178970"/>
            <a:ext cx="11236377" cy="4351338"/>
          </a:xfrm>
        </p:spPr>
        <p:txBody>
          <a:bodyPr>
            <a:normAutofit/>
          </a:bodyPr>
          <a:lstStyle/>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endParaRPr lang="en-US" dirty="0"/>
          </a:p>
          <a:p>
            <a:pPr marL="342900" marR="0" lvl="0" indent="-342900" defTabSz="914400" eaLnBrk="1" fontAlgn="auto" latinLnBrk="0" hangingPunct="1">
              <a:lnSpc>
                <a:spcPct val="100000"/>
              </a:lnSpc>
              <a:spcBef>
                <a:spcPts val="0"/>
              </a:spcBef>
              <a:spcAft>
                <a:spcPts val="0"/>
              </a:spcAft>
              <a:buClrTx/>
              <a:buSzPct val="100000"/>
              <a:buFont typeface="+mj-lt"/>
              <a:buNone/>
              <a:tabLst/>
              <a:defRPr/>
            </a:pPr>
            <a:r>
              <a:rPr lang="fr-CA"/>
              <a:t>Il existe de </a:t>
            </a:r>
            <a:r>
              <a:rPr lang="fr-CA" b="1"/>
              <a:t>nombreuses</a:t>
            </a:r>
            <a:r>
              <a:rPr lang="fr-CA"/>
              <a:t> options : quel effet le choix a-t-il, le cas échéant? </a:t>
            </a:r>
          </a:p>
        </p:txBody>
      </p:sp>
      <p:sp>
        <p:nvSpPr>
          <p:cNvPr id="3" name="Rectangle 2"/>
          <p:cNvSpPr/>
          <p:nvPr>
            <p:custDataLst>
              <p:tags r:id="rId18"/>
            </p:custDataLst>
          </p:nvPr>
        </p:nvSpPr>
        <p:spPr>
          <a:xfrm>
            <a:off x="6980317" y="9090"/>
            <a:ext cx="5211683" cy="369332"/>
          </a:xfrm>
          <a:prstGeom prst="rect">
            <a:avLst/>
          </a:prstGeom>
        </p:spPr>
        <p:txBody>
          <a:bodyPr wrap="none">
            <a:spAutoFit/>
          </a:bodyPr>
          <a:lstStyle/>
          <a:p>
            <a:pPr algn="r"/>
            <a:r>
              <a:rPr lang="fr-CA">
                <a:latin typeface="Helvetica Light" charset="0"/>
                <a:ea typeface="Helvetica Light" charset="0"/>
                <a:cs typeface="Helvetica Light" charset="0"/>
              </a:rPr>
              <a:t>[</a:t>
            </a:r>
            <a:r>
              <a:rPr lang="fr-CA">
                <a:latin typeface="Helvetica Light" charset="0"/>
                <a:ea typeface="Helvetica Light" charset="0"/>
                <a:cs typeface="Helvetica Light" charset="0"/>
                <a:hlinkClick r:id="rId36"/>
              </a:rPr>
              <a:t>https://fr.wikipedia.org/wiki/Fonction_d%27activation</a:t>
            </a:r>
            <a:r>
              <a:rPr lang="fr-CA">
                <a:latin typeface="Helvetica Light" charset="0"/>
                <a:ea typeface="Helvetica Light" charset="0"/>
                <a:cs typeface="Helvetica Light" charset="0"/>
              </a:rPr>
              <a:t>]</a:t>
            </a:r>
          </a:p>
        </p:txBody>
      </p:sp>
    </p:spTree>
    <p:extLst>
      <p:ext uri="{BB962C8B-B14F-4D97-AF65-F5344CB8AC3E}">
        <p14:creationId xmlns:p14="http://schemas.microsoft.com/office/powerpoint/2010/main" val="215098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Biais</a:t>
            </a:r>
          </a:p>
        </p:txBody>
      </p:sp>
      <mc:AlternateContent xmlns:mc="http://schemas.openxmlformats.org/markup-compatibility/2006" xmlns:a14="http://schemas.microsoft.com/office/drawing/2010/main">
        <mc:Choice Requires="a14">
          <p:sp>
            <p:nvSpPr>
              <p:cNvPr id="6" name="Content Placeholder 2"/>
              <p:cNvSpPr>
                <a:spLocks noGrp="1"/>
              </p:cNvSpPr>
              <p:nvPr>
                <p:ph idx="1"/>
                <p:custDataLst>
                  <p:tags r:id="rId2"/>
                </p:custDataLst>
              </p:nvPr>
            </p:nvSpPr>
            <p:spPr>
              <a:xfrm>
                <a:off x="581193" y="2109472"/>
                <a:ext cx="6226932" cy="4140767"/>
              </a:xfrm>
            </p:spPr>
            <p:txBody>
              <a:bodyPr>
                <a:noAutofit/>
              </a:bodyPr>
              <a:lstStyle/>
              <a:p>
                <a:pPr marL="0" indent="0" algn="just">
                  <a:buNone/>
                </a:pPr>
                <a:r>
                  <a:rPr lang="fr-CA" dirty="0"/>
                  <a:t>On peut introduire un terme de </a:t>
                </a:r>
                <a:r>
                  <a:rPr lang="fr-CA" b="1" dirty="0"/>
                  <a:t>biais</a:t>
                </a:r>
                <a:r>
                  <a:rPr lang="fr-CA" dirty="0"/>
                  <a:t> </a:t>
                </a:r>
                <a14:m>
                  <m:oMath xmlns:m="http://schemas.openxmlformats.org/officeDocument/2006/math">
                    <m:r>
                      <a:rPr lang="en-CA" b="1" i="1" smtClean="0">
                        <a:latin typeface="Cambria Math" panose="02040503050406030204" pitchFamily="18" charset="0"/>
                      </a:rPr>
                      <m:t>𝒃</m:t>
                    </m:r>
                  </m:oMath>
                </a14:m>
                <a:r>
                  <a:rPr lang="fr-CA" dirty="0"/>
                  <a:t> dans toutes les unités dans les couches cachées et les couches de sortie, qui font office de points d’interception pour </a:t>
                </a:r>
                <a14:m>
                  <m:oMath xmlns:m="http://schemas.openxmlformats.org/officeDocument/2006/math">
                    <m:r>
                      <a:rPr lang="en-CA" b="1" i="1" smtClean="0">
                        <a:latin typeface="Cambria Math" panose="02040503050406030204" pitchFamily="18" charset="0"/>
                      </a:rPr>
                      <m:t>𝒁</m:t>
                    </m:r>
                  </m:oMath>
                </a14:m>
                <a:r>
                  <a:rPr lang="fr-CA" dirty="0"/>
                  <a:t>.</a:t>
                </a:r>
              </a:p>
              <a:p>
                <a:pPr algn="ctr"/>
                <a14:m>
                  <m:oMath xmlns:m="http://schemas.openxmlformats.org/officeDocument/2006/math">
                    <m:sSup>
                      <m:sSupPr>
                        <m:ctrlPr>
                          <a:rPr lang="en-CA" sz="2400" i="1">
                            <a:latin typeface="Cambria Math" panose="02040503050406030204" pitchFamily="18" charset="0"/>
                            <a:cs typeface="Helvetica" panose="020B0604020202020204" pitchFamily="34" charset="0"/>
                          </a:rPr>
                        </m:ctrlPr>
                      </m:sSupPr>
                      <m:e>
                        <m:r>
                          <a:rPr lang="en-CA" sz="2400" b="1" i="1">
                            <a:latin typeface="Cambria Math" panose="02040503050406030204" pitchFamily="18" charset="0"/>
                            <a:cs typeface="Helvetica" panose="020B0604020202020204" pitchFamily="34" charset="0"/>
                          </a:rPr>
                          <m:t>𝒁</m:t>
                        </m:r>
                      </m:e>
                      <m:sup>
                        <m:d>
                          <m:dPr>
                            <m:ctrlPr>
                              <a:rPr lang="en-CA" sz="2400" i="1">
                                <a:latin typeface="Cambria Math" panose="02040503050406030204" pitchFamily="18" charset="0"/>
                                <a:cs typeface="Helvetica" panose="020B0604020202020204" pitchFamily="34" charset="0"/>
                              </a:rPr>
                            </m:ctrlPr>
                          </m:dPr>
                          <m:e>
                            <m:r>
                              <a:rPr lang="en-CA" sz="2400" i="1">
                                <a:latin typeface="Cambria Math" panose="02040503050406030204" pitchFamily="18" charset="0"/>
                                <a:cs typeface="Helvetica" panose="020B0604020202020204" pitchFamily="34" charset="0"/>
                              </a:rPr>
                              <m:t>2</m:t>
                            </m:r>
                          </m:e>
                        </m:d>
                      </m:sup>
                    </m:sSup>
                    <m:r>
                      <a:rPr lang="en-CA" sz="2400" i="1">
                        <a:latin typeface="Cambria Math" panose="02040503050406030204" pitchFamily="18" charset="0"/>
                        <a:ea typeface="Charter Roman" charset="0"/>
                        <a:cs typeface="Helvetica" panose="020B0604020202020204" pitchFamily="34" charset="0"/>
                      </a:rPr>
                      <m:t>=</m:t>
                    </m:r>
                    <m:d>
                      <m:dPr>
                        <m:begChr m:val="["/>
                        <m:endChr m:val="]"/>
                        <m:ctrlPr>
                          <a:rPr lang="en-CA" sz="2400" i="1">
                            <a:latin typeface="Cambria Math" panose="02040503050406030204" pitchFamily="18" charset="0"/>
                            <a:cs typeface="Helvetica" panose="020B0604020202020204" pitchFamily="34" charset="0"/>
                          </a:rPr>
                        </m:ctrlPr>
                      </m:dPr>
                      <m:e>
                        <m:m>
                          <m:mPr>
                            <m:mcs>
                              <m:mc>
                                <m:mcPr>
                                  <m:count m:val="2"/>
                                  <m:mcJc m:val="center"/>
                                </m:mcPr>
                              </m:mc>
                            </m:mcs>
                            <m:ctrlPr>
                              <a:rPr lang="en-CA" sz="2400" i="1">
                                <a:latin typeface="Cambria Math" panose="02040503050406030204" pitchFamily="18" charset="0"/>
                                <a:cs typeface="Helvetica" panose="020B0604020202020204" pitchFamily="34" charset="0"/>
                              </a:rPr>
                            </m:ctrlPr>
                          </m:mPr>
                          <m:mr>
                            <m:e>
                              <m:sSub>
                                <m:sSubPr>
                                  <m:ctrlPr>
                                    <a:rPr lang="en-CA" sz="2400" i="1">
                                      <a:latin typeface="Cambria Math" panose="02040503050406030204" pitchFamily="18" charset="0"/>
                                      <a:cs typeface="Helvetica" panose="020B0604020202020204" pitchFamily="34" charset="0"/>
                                    </a:rPr>
                                  </m:ctrlPr>
                                </m:sSubPr>
                                <m:e>
                                  <m:sSub>
                                    <m:sSubPr>
                                      <m:ctrlPr>
                                        <a:rPr lang="en-CA" sz="2400" b="1" i="1" smtClean="0">
                                          <a:latin typeface="Cambria Math" panose="02040503050406030204" pitchFamily="18" charset="0"/>
                                          <a:cs typeface="Helvetica" panose="020B0604020202020204" pitchFamily="34" charset="0"/>
                                        </a:rPr>
                                      </m:ctrlPr>
                                    </m:sSubPr>
                                    <m:e>
                                      <m:r>
                                        <a:rPr lang="en-CA" sz="2400" b="1" i="1" smtClean="0">
                                          <a:latin typeface="Cambria Math" panose="02040503050406030204" pitchFamily="18" charset="0"/>
                                          <a:cs typeface="Helvetica" panose="020B0604020202020204" pitchFamily="34" charset="0"/>
                                        </a:rPr>
                                        <m:t>𝒃</m:t>
                                      </m:r>
                                    </m:e>
                                    <m:sub>
                                      <m:r>
                                        <a:rPr lang="en-CA" sz="2400" b="1" i="1" smtClean="0">
                                          <a:latin typeface="Cambria Math" panose="02040503050406030204" pitchFamily="18" charset="0"/>
                                          <a:cs typeface="Helvetica" panose="020B0604020202020204" pitchFamily="34" charset="0"/>
                                        </a:rPr>
                                        <m:t>𝑪</m:t>
                                      </m:r>
                                    </m:sub>
                                  </m:sSub>
                                  <m:r>
                                    <a:rPr lang="en-CA" sz="2400" b="0" i="1" smtClean="0">
                                      <a:latin typeface="Cambria Math" panose="02040503050406030204" pitchFamily="18" charset="0"/>
                                      <a:cs typeface="Helvetica" panose="020B0604020202020204" pitchFamily="34" charset="0"/>
                                    </a:rPr>
                                    <m:t>+</m:t>
                                  </m:r>
                                  <m:r>
                                    <a:rPr lang="en-CA" sz="2400" b="1" i="1">
                                      <a:latin typeface="Cambria Math" panose="02040503050406030204" pitchFamily="18" charset="0"/>
                                      <a:cs typeface="Helvetica" panose="020B0604020202020204" pitchFamily="34" charset="0"/>
                                    </a:rPr>
                                    <m:t>𝒁</m:t>
                                  </m:r>
                                </m:e>
                                <m:sub>
                                  <m:r>
                                    <a:rPr lang="en-CA" sz="2400" b="1" i="1">
                                      <a:latin typeface="Cambria Math" panose="02040503050406030204" pitchFamily="18" charset="0"/>
                                      <a:cs typeface="Helvetica" panose="020B0604020202020204" pitchFamily="34" charset="0"/>
                                    </a:rPr>
                                    <m:t>𝑪</m:t>
                                  </m:r>
                                  <m:r>
                                    <a:rPr lang="en-CA" sz="2400" b="0" i="1" smtClean="0">
                                      <a:latin typeface="Cambria Math" panose="02040503050406030204" pitchFamily="18" charset="0"/>
                                      <a:cs typeface="Helvetica" panose="020B0604020202020204" pitchFamily="34" charset="0"/>
                                    </a:rPr>
                                    <m:t>,</m:t>
                                  </m:r>
                                  <m:r>
                                    <a:rPr lang="en-CA" sz="2400" i="1">
                                      <a:latin typeface="Cambria Math" panose="02040503050406030204" pitchFamily="18" charset="0"/>
                                      <a:cs typeface="Helvetica" panose="020B0604020202020204" pitchFamily="34" charset="0"/>
                                    </a:rPr>
                                    <m:t>1</m:t>
                                  </m:r>
                                </m:sub>
                              </m:sSub>
                            </m:e>
                            <m:e>
                              <m:sSub>
                                <m:sSubPr>
                                  <m:ctrlPr>
                                    <a:rPr lang="en-CA" sz="2400" i="1">
                                      <a:latin typeface="Cambria Math" panose="02040503050406030204" pitchFamily="18" charset="0"/>
                                      <a:cs typeface="Helvetica" panose="020B0604020202020204" pitchFamily="34" charset="0"/>
                                    </a:rPr>
                                  </m:ctrlPr>
                                </m:sSubPr>
                                <m:e>
                                  <m:sSub>
                                    <m:sSubPr>
                                      <m:ctrlPr>
                                        <a:rPr lang="en-CA" sz="2400" b="1" i="1">
                                          <a:latin typeface="Cambria Math" panose="02040503050406030204" pitchFamily="18" charset="0"/>
                                          <a:cs typeface="Helvetica" panose="020B0604020202020204" pitchFamily="34" charset="0"/>
                                        </a:rPr>
                                      </m:ctrlPr>
                                    </m:sSubPr>
                                    <m:e>
                                      <m:r>
                                        <a:rPr lang="en-CA" sz="2400" b="1" i="1">
                                          <a:latin typeface="Cambria Math" panose="02040503050406030204" pitchFamily="18" charset="0"/>
                                          <a:cs typeface="Helvetica" panose="020B0604020202020204" pitchFamily="34" charset="0"/>
                                        </a:rPr>
                                        <m:t>𝒃</m:t>
                                      </m:r>
                                    </m:e>
                                    <m:sub>
                                      <m:r>
                                        <a:rPr lang="en-CA" sz="2400" b="1" i="1" smtClean="0">
                                          <a:latin typeface="Cambria Math" panose="02040503050406030204" pitchFamily="18" charset="0"/>
                                          <a:cs typeface="Helvetica" panose="020B0604020202020204" pitchFamily="34" charset="0"/>
                                        </a:rPr>
                                        <m:t>𝑫</m:t>
                                      </m:r>
                                    </m:sub>
                                  </m:sSub>
                                  <m:r>
                                    <a:rPr lang="en-CA" sz="2400" i="1">
                                      <a:latin typeface="Cambria Math" panose="02040503050406030204" pitchFamily="18" charset="0"/>
                                      <a:cs typeface="Helvetica" panose="020B0604020202020204" pitchFamily="34" charset="0"/>
                                    </a:rPr>
                                    <m:t>+</m:t>
                                  </m:r>
                                  <m:r>
                                    <a:rPr lang="en-CA" sz="2400" b="1" i="1">
                                      <a:latin typeface="Cambria Math" panose="02040503050406030204" pitchFamily="18" charset="0"/>
                                      <a:cs typeface="Helvetica" panose="020B0604020202020204" pitchFamily="34" charset="0"/>
                                    </a:rPr>
                                    <m:t>𝒁</m:t>
                                  </m:r>
                                </m:e>
                                <m:sub>
                                  <m:r>
                                    <a:rPr lang="en-CA" sz="2400" b="1" i="1">
                                      <a:latin typeface="Cambria Math" panose="02040503050406030204" pitchFamily="18" charset="0"/>
                                      <a:cs typeface="Helvetica" panose="020B0604020202020204" pitchFamily="34" charset="0"/>
                                    </a:rPr>
                                    <m:t>𝑫</m:t>
                                  </m:r>
                                  <m:r>
                                    <a:rPr lang="en-CA" sz="2400" b="0" i="1" smtClean="0">
                                      <a:latin typeface="Cambria Math" panose="02040503050406030204" pitchFamily="18" charset="0"/>
                                      <a:cs typeface="Helvetica" panose="020B0604020202020204" pitchFamily="34" charset="0"/>
                                    </a:rPr>
                                    <m:t>,</m:t>
                                  </m:r>
                                  <m:r>
                                    <a:rPr lang="en-CA" sz="2400" i="1">
                                      <a:latin typeface="Cambria Math" panose="02040503050406030204" pitchFamily="18" charset="0"/>
                                      <a:cs typeface="Helvetica" panose="020B0604020202020204" pitchFamily="34" charset="0"/>
                                    </a:rPr>
                                    <m:t>1</m:t>
                                  </m:r>
                                </m:sub>
                              </m:sSub>
                            </m:e>
                          </m:mr>
                          <m:mr>
                            <m:e>
                              <m:r>
                                <a:rPr lang="en-CA" sz="2400" i="1">
                                  <a:latin typeface="Cambria Math" panose="02040503050406030204" pitchFamily="18" charset="0"/>
                                  <a:ea typeface="Cambria Math" panose="02040503050406030204" pitchFamily="18" charset="0"/>
                                  <a:cs typeface="Helvetica" panose="020B0604020202020204" pitchFamily="34" charset="0"/>
                                </a:rPr>
                                <m:t>⋮</m:t>
                              </m:r>
                            </m:e>
                            <m:e>
                              <m:r>
                                <a:rPr lang="en-CA" sz="2400" i="1">
                                  <a:latin typeface="Cambria Math" panose="02040503050406030204" pitchFamily="18" charset="0"/>
                                  <a:ea typeface="Cambria Math" panose="02040503050406030204" pitchFamily="18" charset="0"/>
                                  <a:cs typeface="Helvetica" panose="020B0604020202020204" pitchFamily="34" charset="0"/>
                                </a:rPr>
                                <m:t>⋮</m:t>
                              </m:r>
                            </m:e>
                          </m:mr>
                          <m:mr>
                            <m:e>
                              <m:sSub>
                                <m:sSubPr>
                                  <m:ctrlPr>
                                    <a:rPr lang="en-CA" sz="2400" i="1">
                                      <a:latin typeface="Cambria Math" panose="02040503050406030204" pitchFamily="18" charset="0"/>
                                      <a:cs typeface="Helvetica" panose="020B0604020202020204" pitchFamily="34" charset="0"/>
                                    </a:rPr>
                                  </m:ctrlPr>
                                </m:sSubPr>
                                <m:e>
                                  <m:sSub>
                                    <m:sSubPr>
                                      <m:ctrlPr>
                                        <a:rPr lang="en-CA" sz="2400" b="1" i="1">
                                          <a:latin typeface="Cambria Math" panose="02040503050406030204" pitchFamily="18" charset="0"/>
                                          <a:cs typeface="Helvetica" panose="020B0604020202020204" pitchFamily="34" charset="0"/>
                                        </a:rPr>
                                      </m:ctrlPr>
                                    </m:sSubPr>
                                    <m:e>
                                      <m:r>
                                        <a:rPr lang="en-CA" sz="2400" b="1" i="1">
                                          <a:latin typeface="Cambria Math" panose="02040503050406030204" pitchFamily="18" charset="0"/>
                                          <a:cs typeface="Helvetica" panose="020B0604020202020204" pitchFamily="34" charset="0"/>
                                        </a:rPr>
                                        <m:t>𝒃</m:t>
                                      </m:r>
                                    </m:e>
                                    <m:sub>
                                      <m:r>
                                        <a:rPr lang="en-CA" sz="2400" b="1" i="1">
                                          <a:latin typeface="Cambria Math" panose="02040503050406030204" pitchFamily="18" charset="0"/>
                                          <a:cs typeface="Helvetica" panose="020B0604020202020204" pitchFamily="34" charset="0"/>
                                        </a:rPr>
                                        <m:t>𝑪</m:t>
                                      </m:r>
                                    </m:sub>
                                  </m:sSub>
                                  <m:r>
                                    <a:rPr lang="en-CA" sz="2400" i="1">
                                      <a:latin typeface="Cambria Math" panose="02040503050406030204" pitchFamily="18" charset="0"/>
                                      <a:cs typeface="Helvetica" panose="020B0604020202020204" pitchFamily="34" charset="0"/>
                                    </a:rPr>
                                    <m:t>+</m:t>
                                  </m:r>
                                  <m:r>
                                    <a:rPr lang="en-CA" sz="2400" b="1" i="1">
                                      <a:latin typeface="Cambria Math" panose="02040503050406030204" pitchFamily="18" charset="0"/>
                                      <a:cs typeface="Helvetica" panose="020B0604020202020204" pitchFamily="34" charset="0"/>
                                    </a:rPr>
                                    <m:t>𝒁</m:t>
                                  </m:r>
                                </m:e>
                                <m:sub>
                                  <m:r>
                                    <a:rPr lang="en-CA" sz="2400" b="1" i="1">
                                      <a:latin typeface="Cambria Math" panose="02040503050406030204" pitchFamily="18" charset="0"/>
                                      <a:cs typeface="Helvetica" panose="020B0604020202020204" pitchFamily="34" charset="0"/>
                                    </a:rPr>
                                    <m:t>𝑪</m:t>
                                  </m:r>
                                  <m:r>
                                    <a:rPr lang="en-CA" sz="2400" b="0" i="1" smtClean="0">
                                      <a:latin typeface="Cambria Math" panose="02040503050406030204" pitchFamily="18" charset="0"/>
                                      <a:cs typeface="Helvetica" panose="020B0604020202020204" pitchFamily="34" charset="0"/>
                                    </a:rPr>
                                    <m:t>,</m:t>
                                  </m:r>
                                  <m:r>
                                    <a:rPr lang="en-CA" sz="2400" i="1">
                                      <a:latin typeface="Cambria Math" panose="02040503050406030204" pitchFamily="18" charset="0"/>
                                      <a:cs typeface="Helvetica" panose="020B0604020202020204" pitchFamily="34" charset="0"/>
                                    </a:rPr>
                                    <m:t>𝑛</m:t>
                                  </m:r>
                                </m:sub>
                              </m:sSub>
                            </m:e>
                            <m:e>
                              <m:sSub>
                                <m:sSubPr>
                                  <m:ctrlPr>
                                    <a:rPr lang="en-CA" sz="2400" i="1">
                                      <a:latin typeface="Cambria Math" panose="02040503050406030204" pitchFamily="18" charset="0"/>
                                      <a:cs typeface="Helvetica" panose="020B0604020202020204" pitchFamily="34" charset="0"/>
                                    </a:rPr>
                                  </m:ctrlPr>
                                </m:sSubPr>
                                <m:e>
                                  <m:sSub>
                                    <m:sSubPr>
                                      <m:ctrlPr>
                                        <a:rPr lang="en-CA" sz="2400" b="1" i="1">
                                          <a:latin typeface="Cambria Math" panose="02040503050406030204" pitchFamily="18" charset="0"/>
                                          <a:cs typeface="Helvetica" panose="020B0604020202020204" pitchFamily="34" charset="0"/>
                                        </a:rPr>
                                      </m:ctrlPr>
                                    </m:sSubPr>
                                    <m:e>
                                      <m:r>
                                        <a:rPr lang="en-CA" sz="2400" b="1" i="1">
                                          <a:latin typeface="Cambria Math" panose="02040503050406030204" pitchFamily="18" charset="0"/>
                                          <a:cs typeface="Helvetica" panose="020B0604020202020204" pitchFamily="34" charset="0"/>
                                        </a:rPr>
                                        <m:t>𝒃</m:t>
                                      </m:r>
                                    </m:e>
                                    <m:sub>
                                      <m:r>
                                        <a:rPr lang="en-CA" sz="2400" b="1" i="1">
                                          <a:latin typeface="Cambria Math" panose="02040503050406030204" pitchFamily="18" charset="0"/>
                                          <a:cs typeface="Helvetica" panose="020B0604020202020204" pitchFamily="34" charset="0"/>
                                        </a:rPr>
                                        <m:t>𝑫</m:t>
                                      </m:r>
                                    </m:sub>
                                  </m:sSub>
                                  <m:r>
                                    <a:rPr lang="en-CA" sz="2400" i="1">
                                      <a:latin typeface="Cambria Math" panose="02040503050406030204" pitchFamily="18" charset="0"/>
                                      <a:cs typeface="Helvetica" panose="020B0604020202020204" pitchFamily="34" charset="0"/>
                                    </a:rPr>
                                    <m:t>+</m:t>
                                  </m:r>
                                  <m:r>
                                    <a:rPr lang="en-CA" sz="2400" b="1" i="1">
                                      <a:latin typeface="Cambria Math" panose="02040503050406030204" pitchFamily="18" charset="0"/>
                                      <a:cs typeface="Helvetica" panose="020B0604020202020204" pitchFamily="34" charset="0"/>
                                    </a:rPr>
                                    <m:t>𝒁</m:t>
                                  </m:r>
                                </m:e>
                                <m:sub>
                                  <m:r>
                                    <a:rPr lang="en-CA" sz="2400" b="1" i="1">
                                      <a:latin typeface="Cambria Math" panose="02040503050406030204" pitchFamily="18" charset="0"/>
                                      <a:cs typeface="Helvetica" panose="020B0604020202020204" pitchFamily="34" charset="0"/>
                                    </a:rPr>
                                    <m:t>𝑫</m:t>
                                  </m:r>
                                  <m:r>
                                    <a:rPr lang="en-CA" sz="2400" b="0" i="1" smtClean="0">
                                      <a:latin typeface="Cambria Math" panose="02040503050406030204" pitchFamily="18" charset="0"/>
                                      <a:cs typeface="Helvetica" panose="020B0604020202020204" pitchFamily="34" charset="0"/>
                                    </a:rPr>
                                    <m:t>,</m:t>
                                  </m:r>
                                  <m:r>
                                    <a:rPr lang="en-CA" sz="2400" i="1">
                                      <a:latin typeface="Cambria Math" panose="02040503050406030204" pitchFamily="18" charset="0"/>
                                      <a:cs typeface="Helvetica" panose="020B0604020202020204" pitchFamily="34" charset="0"/>
                                    </a:rPr>
                                    <m:t>𝑛</m:t>
                                  </m:r>
                                </m:sub>
                              </m:sSub>
                            </m:e>
                          </m:mr>
                        </m:m>
                      </m:e>
                    </m:d>
                  </m:oMath>
                </a14:m>
                <a:r>
                  <a:rPr lang="fr-CA" sz="2400" dirty="0">
                    <a:ea typeface="Charter Roman" charset="0"/>
                    <a:cs typeface="Charter Roman" charset="0"/>
                  </a:rPr>
                  <a:t> et</a:t>
                </a:r>
              </a:p>
              <a:p>
                <a:pPr algn="ctr"/>
                <a:r>
                  <a:rPr lang="fr-CA" sz="2400" dirty="0">
                    <a:ea typeface="Charter Roman" charset="0"/>
                    <a:cs typeface="Charter Roman" charset="0"/>
                  </a:rPr>
                  <a:t> </a:t>
                </a:r>
                <a14:m>
                  <m:oMath xmlns:m="http://schemas.openxmlformats.org/officeDocument/2006/math">
                    <m:sSup>
                      <m:sSupPr>
                        <m:ctrlPr>
                          <a:rPr lang="en-CA" sz="2400" i="1">
                            <a:latin typeface="Cambria Math" panose="02040503050406030204" pitchFamily="18" charset="0"/>
                          </a:rPr>
                        </m:ctrlPr>
                      </m:sSupPr>
                      <m:e>
                        <m:r>
                          <a:rPr lang="en-CA" sz="2400" b="1" i="1">
                            <a:latin typeface="Cambria Math" panose="02040503050406030204" pitchFamily="18" charset="0"/>
                          </a:rPr>
                          <m:t>𝒁</m:t>
                        </m:r>
                      </m:e>
                      <m:sup>
                        <m:r>
                          <a:rPr lang="en-CA" sz="2400">
                            <a:latin typeface="Cambria Math" panose="02040503050406030204" pitchFamily="18" charset="0"/>
                          </a:rPr>
                          <m:t>(3)</m:t>
                        </m:r>
                      </m:sup>
                    </m:sSup>
                    <m:r>
                      <a:rPr lang="en-CA" sz="2400">
                        <a:latin typeface="Cambria Math" panose="02040503050406030204" pitchFamily="18" charset="0"/>
                      </a:rPr>
                      <m:t>=</m:t>
                    </m:r>
                    <m:d>
                      <m:dPr>
                        <m:begChr m:val="["/>
                        <m:endChr m:val="]"/>
                        <m:ctrlPr>
                          <a:rPr lang="en-CA" sz="2400" i="1">
                            <a:latin typeface="Cambria Math" panose="02040503050406030204" pitchFamily="18" charset="0"/>
                          </a:rPr>
                        </m:ctrlPr>
                      </m:dPr>
                      <m:e>
                        <m:m>
                          <m:mPr>
                            <m:mcs>
                              <m:mc>
                                <m:mcPr>
                                  <m:count m:val="1"/>
                                  <m:mcJc m:val="center"/>
                                </m:mcPr>
                              </m:mc>
                            </m:mcs>
                            <m:ctrlPr>
                              <a:rPr lang="en-CA" sz="2400" i="1">
                                <a:latin typeface="Cambria Math" panose="02040503050406030204" pitchFamily="18" charset="0"/>
                              </a:rPr>
                            </m:ctrlPr>
                          </m:mPr>
                          <m:mr>
                            <m:e>
                              <m:sSub>
                                <m:sSubPr>
                                  <m:ctrlPr>
                                    <a:rPr lang="en-CA" sz="2400" i="1">
                                      <a:latin typeface="Cambria Math" panose="02040503050406030204" pitchFamily="18" charset="0"/>
                                    </a:rPr>
                                  </m:ctrlPr>
                                </m:sSubPr>
                                <m:e>
                                  <m:sSub>
                                    <m:sSubPr>
                                      <m:ctrlPr>
                                        <a:rPr lang="en-CA" sz="2400" b="1" i="1">
                                          <a:latin typeface="Cambria Math" panose="02040503050406030204" pitchFamily="18" charset="0"/>
                                          <a:cs typeface="Helvetica" panose="020B0604020202020204" pitchFamily="34" charset="0"/>
                                        </a:rPr>
                                      </m:ctrlPr>
                                    </m:sSubPr>
                                    <m:e>
                                      <m:r>
                                        <a:rPr lang="en-CA" sz="2400" b="1" i="1">
                                          <a:latin typeface="Cambria Math" panose="02040503050406030204" pitchFamily="18" charset="0"/>
                                          <a:cs typeface="Helvetica" panose="020B0604020202020204" pitchFamily="34" charset="0"/>
                                        </a:rPr>
                                        <m:t>𝒃</m:t>
                                      </m:r>
                                    </m:e>
                                    <m:sub>
                                      <m:r>
                                        <a:rPr lang="en-CA" sz="2400" b="1" i="1" smtClean="0">
                                          <a:latin typeface="Cambria Math" panose="02040503050406030204" pitchFamily="18" charset="0"/>
                                          <a:cs typeface="Helvetica" panose="020B0604020202020204" pitchFamily="34" charset="0"/>
                                        </a:rPr>
                                        <m:t>𝑬</m:t>
                                      </m:r>
                                    </m:sub>
                                  </m:sSub>
                                  <m:r>
                                    <a:rPr lang="en-CA" sz="2400" i="1">
                                      <a:latin typeface="Cambria Math" panose="02040503050406030204" pitchFamily="18" charset="0"/>
                                      <a:cs typeface="Helvetica" panose="020B0604020202020204" pitchFamily="34" charset="0"/>
                                    </a:rPr>
                                    <m:t>+</m:t>
                                  </m:r>
                                  <m:r>
                                    <a:rPr lang="en-CA" sz="2400" b="1" i="1">
                                      <a:latin typeface="Cambria Math" panose="02040503050406030204" pitchFamily="18" charset="0"/>
                                    </a:rPr>
                                    <m:t>𝒁</m:t>
                                  </m:r>
                                </m:e>
                                <m:sub>
                                  <m:r>
                                    <a:rPr lang="en-CA" sz="2400" b="1" i="1">
                                      <a:latin typeface="Cambria Math" panose="02040503050406030204" pitchFamily="18" charset="0"/>
                                    </a:rPr>
                                    <m:t>𝑬</m:t>
                                  </m:r>
                                  <m:r>
                                    <a:rPr lang="en-CA" sz="2400" b="0" i="0" smtClean="0">
                                      <a:latin typeface="Cambria Math" panose="02040503050406030204" pitchFamily="18" charset="0"/>
                                    </a:rPr>
                                    <m:t>,</m:t>
                                  </m:r>
                                  <m:r>
                                    <a:rPr lang="en-CA" sz="2400">
                                      <a:latin typeface="Cambria Math" panose="02040503050406030204" pitchFamily="18" charset="0"/>
                                    </a:rPr>
                                    <m:t>1</m:t>
                                  </m:r>
                                </m:sub>
                              </m:sSub>
                            </m:e>
                          </m:mr>
                          <m:mr>
                            <m:e>
                              <m:r>
                                <a:rPr lang="en-CA" sz="2400">
                                  <a:latin typeface="Cambria Math" panose="02040503050406030204" pitchFamily="18" charset="0"/>
                                </a:rPr>
                                <m:t>⋮</m:t>
                              </m:r>
                            </m:e>
                          </m:mr>
                          <m:mr>
                            <m:e>
                              <m:sSub>
                                <m:sSubPr>
                                  <m:ctrlPr>
                                    <a:rPr lang="en-CA" sz="2400" i="1">
                                      <a:latin typeface="Cambria Math" panose="02040503050406030204" pitchFamily="18" charset="0"/>
                                    </a:rPr>
                                  </m:ctrlPr>
                                </m:sSubPr>
                                <m:e>
                                  <m:sSub>
                                    <m:sSubPr>
                                      <m:ctrlPr>
                                        <a:rPr lang="en-CA" sz="2400" b="1" i="1">
                                          <a:latin typeface="Cambria Math" panose="02040503050406030204" pitchFamily="18" charset="0"/>
                                          <a:cs typeface="Helvetica" panose="020B0604020202020204" pitchFamily="34" charset="0"/>
                                        </a:rPr>
                                      </m:ctrlPr>
                                    </m:sSubPr>
                                    <m:e>
                                      <m:r>
                                        <a:rPr lang="en-CA" sz="2400" b="1" i="1">
                                          <a:latin typeface="Cambria Math" panose="02040503050406030204" pitchFamily="18" charset="0"/>
                                          <a:cs typeface="Helvetica" panose="020B0604020202020204" pitchFamily="34" charset="0"/>
                                        </a:rPr>
                                        <m:t>𝒃</m:t>
                                      </m:r>
                                    </m:e>
                                    <m:sub>
                                      <m:r>
                                        <a:rPr lang="en-CA" sz="2400" b="1" i="1">
                                          <a:latin typeface="Cambria Math" panose="02040503050406030204" pitchFamily="18" charset="0"/>
                                          <a:cs typeface="Helvetica" panose="020B0604020202020204" pitchFamily="34" charset="0"/>
                                        </a:rPr>
                                        <m:t>𝑬</m:t>
                                      </m:r>
                                    </m:sub>
                                  </m:sSub>
                                  <m:r>
                                    <a:rPr lang="en-CA" sz="2400" i="1">
                                      <a:latin typeface="Cambria Math" panose="02040503050406030204" pitchFamily="18" charset="0"/>
                                      <a:cs typeface="Helvetica" panose="020B0604020202020204" pitchFamily="34" charset="0"/>
                                    </a:rPr>
                                    <m:t>+</m:t>
                                  </m:r>
                                  <m:r>
                                    <a:rPr lang="en-CA" sz="2400" b="1" i="1">
                                      <a:latin typeface="Cambria Math" panose="02040503050406030204" pitchFamily="18" charset="0"/>
                                    </a:rPr>
                                    <m:t>𝒁</m:t>
                                  </m:r>
                                </m:e>
                                <m:sub>
                                  <m:r>
                                    <a:rPr lang="en-CA" sz="2400" b="1" i="1">
                                      <a:latin typeface="Cambria Math" panose="02040503050406030204" pitchFamily="18" charset="0"/>
                                    </a:rPr>
                                    <m:t>𝑬</m:t>
                                  </m:r>
                                  <m:r>
                                    <a:rPr lang="en-CA" sz="2400" b="0" i="0" smtClean="0">
                                      <a:latin typeface="Cambria Math" panose="02040503050406030204" pitchFamily="18" charset="0"/>
                                    </a:rPr>
                                    <m:t>,</m:t>
                                  </m:r>
                                  <m:r>
                                    <a:rPr lang="en-CA" sz="2400">
                                      <a:latin typeface="Cambria Math" panose="02040503050406030204" pitchFamily="18" charset="0"/>
                                    </a:rPr>
                                    <m:t>𝑛</m:t>
                                  </m:r>
                                </m:sub>
                              </m:sSub>
                            </m:e>
                          </m:mr>
                        </m:m>
                      </m:e>
                    </m:d>
                  </m:oMath>
                </a14:m>
                <a:endParaRPr lang="fr-CA" sz="2400" dirty="0">
                  <a:ea typeface="Charter Roman" charset="0"/>
                  <a:cs typeface="Charter Roman"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581193" y="2109472"/>
                <a:ext cx="6226932" cy="4140767"/>
              </a:xfrm>
              <a:blipFill>
                <a:blip r:embed="rId6"/>
                <a:stretch>
                  <a:fillRect l="-1468" t="-5449" r="-1468" b="-3240"/>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xmlns="" id="{B6A403E1-55FD-41A8-8D16-2C5CBF3DC4CA}"/>
              </a:ext>
            </a:extLst>
          </p:cNvPr>
          <p:cNvPicPr>
            <a:picLocks noGrp="1" noChangeAspect="1"/>
          </p:cNvPicPr>
          <p:nvPr>
            <p:ph sz="half" idx="4294967295"/>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418388" y="2163763"/>
            <a:ext cx="4773612" cy="3683000"/>
          </a:xfrm>
        </p:spPr>
      </p:pic>
    </p:spTree>
    <p:extLst>
      <p:ext uri="{BB962C8B-B14F-4D97-AF65-F5344CB8AC3E}">
        <p14:creationId xmlns:p14="http://schemas.microsoft.com/office/powerpoint/2010/main" val="275822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EXEMPLE – Données sur les VINS</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lnSpcReduction="10000"/>
              </a:bodyPr>
              <a:lstStyle/>
              <a:p>
                <a:pPr algn="just"/>
                <a:r>
                  <a:rPr lang="fr-CA" dirty="0"/>
                  <a:t>Échantillon </a:t>
                </a:r>
                <a14:m>
                  <m:oMath xmlns:m="http://schemas.openxmlformats.org/officeDocument/2006/math">
                    <m:r>
                      <a:rPr lang="en-CA" b="0" i="0" dirty="0" smtClean="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=178 )</m:t>
                    </m:r>
                  </m:oMath>
                </a14:m>
                <a:r>
                  <a:rPr lang="fr-CA" dirty="0"/>
                  <a:t> de vins élevés dans la même région de l’Italie, qui viennent tous de trois cultivars différents (</a:t>
                </a:r>
                <a:r>
                  <a:rPr lang="fr-CA" b="1" dirty="0">
                    <a:latin typeface="Helvetica" pitchFamily="2" charset="0"/>
                  </a:rPr>
                  <a:t>cible</a:t>
                </a:r>
                <a:r>
                  <a:rPr lang="fr-CA" dirty="0"/>
                  <a:t>).</a:t>
                </a:r>
              </a:p>
              <a:p>
                <a:pPr algn="just"/>
                <a:endParaRPr lang="en-US" sz="1000" i="1" dirty="0">
                  <a:latin typeface="Cambria Math" panose="02040503050406030204" pitchFamily="18" charset="0"/>
                </a:endParaRPr>
              </a:p>
              <a:p>
                <a:pPr algn="just"/>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=13 </m:t>
                    </m:r>
                  </m:oMath>
                </a14:m>
                <a:r>
                  <a:rPr lang="fr-CA" dirty="0"/>
                  <a:t>propriétés chimiques et non chimiques (</a:t>
                </a:r>
                <a:r>
                  <a:rPr lang="fr-CA" b="1" dirty="0">
                    <a:latin typeface="Helvetica" pitchFamily="2" charset="0"/>
                  </a:rPr>
                  <a:t>caractéristiques</a:t>
                </a:r>
                <a:r>
                  <a:rPr lang="fr-CA" dirty="0"/>
                  <a:t>) sont enregistrées. </a:t>
                </a:r>
              </a:p>
              <a:p>
                <a:pPr algn="just"/>
                <a:endParaRPr lang="en-US" sz="1000" b="1" dirty="0">
                  <a:latin typeface="Helvetica" pitchFamily="2" charset="0"/>
                </a:endParaRPr>
              </a:p>
              <a:p>
                <a:pPr algn="just"/>
                <a:r>
                  <a:rPr lang="fr-CA" b="1" dirty="0">
                    <a:latin typeface="Helvetica" pitchFamily="2" charset="0"/>
                  </a:rPr>
                  <a:t>Variables :</a:t>
                </a:r>
              </a:p>
              <a:p>
                <a:pPr algn="just"/>
                <a:endParaRPr lang="en-US" sz="1000" dirty="0"/>
              </a:p>
              <a:p>
                <a:pPr algn="just"/>
                <a:endParaRPr lang="en-US" sz="1000" dirty="0"/>
              </a:p>
              <a:p>
                <a:pPr algn="just"/>
                <a:endParaRPr lang="en-US" sz="1000" dirty="0"/>
              </a:p>
              <a:p>
                <a:pPr algn="just"/>
                <a:endParaRPr lang="en-US" sz="1000" dirty="0"/>
              </a:p>
              <a:p>
                <a:pPr algn="just"/>
                <a:endParaRPr lang="en-US" sz="1000" dirty="0"/>
              </a:p>
              <a:p>
                <a:pPr algn="just"/>
                <a:r>
                  <a:rPr lang="fr-CA" dirty="0">
                    <a:hlinkClick r:id="rId7"/>
                  </a:rPr>
                  <a:t>https://www.data-action-lab.com/wp-content/uploads/2019/03/Advanced.zip</a:t>
                </a:r>
                <a:r>
                  <a:rPr lang="fr-CA"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8"/>
                <a:stretch>
                  <a:fillRect l="-829" r="-829" b="-29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xmlns="" id="{25A540B6-93A4-4A4C-B281-F476F00816ED}"/>
              </a:ext>
            </a:extLst>
          </p:cNvPr>
          <p:cNvSpPr txBox="1"/>
          <p:nvPr>
            <p:custDataLst>
              <p:tags r:id="rId3"/>
            </p:custDataLst>
          </p:nvPr>
        </p:nvSpPr>
        <p:spPr>
          <a:xfrm>
            <a:off x="813261" y="4445183"/>
            <a:ext cx="11686675" cy="1938992"/>
          </a:xfrm>
          <a:prstGeom prst="rect">
            <a:avLst/>
          </a:prstGeom>
          <a:noFill/>
        </p:spPr>
        <p:txBody>
          <a:bodyPr wrap="square" numCol="3" rtlCol="0">
            <a:spAutoFit/>
          </a:bodyPr>
          <a:lstStyle/>
          <a:p>
            <a:pPr marL="800100" lvl="1" indent="-342900">
              <a:buFont typeface="Wingdings" pitchFamily="2" charset="2"/>
              <a:buChar char="§"/>
            </a:pPr>
            <a:r>
              <a:rPr lang="fr-CA" sz="2000">
                <a:solidFill>
                  <a:schemeClr val="tx2"/>
                </a:solidFill>
                <a:latin typeface="Dagny OT" panose="020B0504020201020104" pitchFamily="34" charset="77"/>
              </a:rPr>
              <a:t>Alcool</a:t>
            </a:r>
          </a:p>
          <a:p>
            <a:pPr marL="800100" lvl="1" indent="-342900">
              <a:buFont typeface="Wingdings" pitchFamily="2" charset="2"/>
              <a:buChar char="§"/>
            </a:pPr>
            <a:r>
              <a:rPr lang="fr-CA" sz="2000">
                <a:solidFill>
                  <a:schemeClr val="tx2"/>
                </a:solidFill>
                <a:latin typeface="Dagny OT" panose="020B0504020201020104" pitchFamily="34" charset="77"/>
              </a:rPr>
              <a:t>Acide malique</a:t>
            </a:r>
          </a:p>
          <a:p>
            <a:pPr marL="800100" lvl="1" indent="-342900">
              <a:buFont typeface="Wingdings" pitchFamily="2" charset="2"/>
              <a:buChar char="§"/>
            </a:pPr>
            <a:r>
              <a:rPr lang="fr-CA" sz="2000">
                <a:solidFill>
                  <a:schemeClr val="tx2"/>
                </a:solidFill>
                <a:latin typeface="Dagny OT" panose="020B0504020201020104" pitchFamily="34" charset="77"/>
              </a:rPr>
              <a:t>Cendres</a:t>
            </a:r>
          </a:p>
          <a:p>
            <a:pPr marL="800100" lvl="1" indent="-342900">
              <a:buFont typeface="Wingdings" pitchFamily="2" charset="2"/>
              <a:buChar char="§"/>
            </a:pPr>
            <a:r>
              <a:rPr lang="fr-CA" sz="2000">
                <a:solidFill>
                  <a:schemeClr val="tx2"/>
                </a:solidFill>
                <a:latin typeface="Dagny OT" panose="020B0504020201020104" pitchFamily="34" charset="77"/>
              </a:rPr>
              <a:t>Alcalinité des cendres</a:t>
            </a:r>
          </a:p>
          <a:p>
            <a:pPr marL="800100" lvl="1" indent="-342900">
              <a:buFont typeface="Wingdings" pitchFamily="2" charset="2"/>
              <a:buChar char="§"/>
            </a:pPr>
            <a:endParaRPr lang="en-CA" sz="2000" dirty="0">
              <a:solidFill>
                <a:schemeClr val="tx2"/>
              </a:solidFill>
              <a:latin typeface="Dagny OT" panose="020B0504020201020104" pitchFamily="34" charset="77"/>
            </a:endParaRPr>
          </a:p>
          <a:p>
            <a:pPr marL="800100" lvl="1" indent="-342900">
              <a:buFont typeface="Wingdings" pitchFamily="2" charset="2"/>
              <a:buChar char="§"/>
            </a:pPr>
            <a:endParaRPr lang="en-CA" sz="2000" dirty="0">
              <a:solidFill>
                <a:schemeClr val="tx2"/>
              </a:solidFill>
              <a:latin typeface="Dagny OT" panose="020B0504020201020104" pitchFamily="34" charset="77"/>
            </a:endParaRPr>
          </a:p>
          <a:p>
            <a:pPr marL="800100" lvl="1" indent="-342900">
              <a:buFont typeface="Wingdings" pitchFamily="2" charset="2"/>
              <a:buChar char="§"/>
            </a:pPr>
            <a:r>
              <a:rPr lang="fr-CA" sz="2000">
                <a:solidFill>
                  <a:schemeClr val="tx2"/>
                </a:solidFill>
                <a:latin typeface="Dagny OT" panose="020B0504020201020104" pitchFamily="34" charset="77"/>
              </a:rPr>
              <a:t>Magnésium</a:t>
            </a:r>
          </a:p>
          <a:p>
            <a:pPr marL="800100" lvl="1" indent="-342900">
              <a:buFont typeface="Wingdings" pitchFamily="2" charset="2"/>
              <a:buChar char="§"/>
            </a:pPr>
            <a:r>
              <a:rPr lang="fr-CA" sz="2000">
                <a:solidFill>
                  <a:schemeClr val="tx2"/>
                </a:solidFill>
                <a:latin typeface="Dagny OT" panose="020B0504020201020104" pitchFamily="34" charset="77"/>
              </a:rPr>
              <a:t>Phénols totaux</a:t>
            </a:r>
          </a:p>
          <a:p>
            <a:pPr marL="800100" lvl="1" indent="-342900">
              <a:buFont typeface="Wingdings" pitchFamily="2" charset="2"/>
              <a:buChar char="§"/>
            </a:pPr>
            <a:r>
              <a:rPr lang="fr-CA" sz="2000">
                <a:solidFill>
                  <a:schemeClr val="tx2"/>
                </a:solidFill>
                <a:latin typeface="Dagny OT" panose="020B0504020201020104" pitchFamily="34" charset="77"/>
              </a:rPr>
              <a:t>Flavonoïdes</a:t>
            </a:r>
          </a:p>
          <a:p>
            <a:pPr marL="800100" lvl="1" indent="-342900">
              <a:buFont typeface="Wingdings" pitchFamily="2" charset="2"/>
              <a:buChar char="§"/>
            </a:pPr>
            <a:r>
              <a:rPr lang="fr-CA" sz="2000">
                <a:solidFill>
                  <a:schemeClr val="tx2"/>
                </a:solidFill>
                <a:latin typeface="Dagny OT" panose="020B0504020201020104" pitchFamily="34" charset="77"/>
              </a:rPr>
              <a:t>Phénols non flavonoïdes</a:t>
            </a:r>
          </a:p>
          <a:p>
            <a:pPr marL="800100" lvl="1" indent="-342900">
              <a:buFont typeface="Wingdings" pitchFamily="2" charset="2"/>
              <a:buChar char="§"/>
            </a:pPr>
            <a:endParaRPr lang="en-CA" sz="2000" dirty="0">
              <a:solidFill>
                <a:schemeClr val="tx2"/>
              </a:solidFill>
              <a:latin typeface="Dagny OT" panose="020B0504020201020104" pitchFamily="34" charset="77"/>
            </a:endParaRPr>
          </a:p>
          <a:p>
            <a:pPr marL="800100" lvl="1" indent="-342900">
              <a:buFont typeface="Wingdings" pitchFamily="2" charset="2"/>
              <a:buChar char="§"/>
            </a:pPr>
            <a:endParaRPr lang="en-CA" sz="2000" dirty="0">
              <a:solidFill>
                <a:schemeClr val="tx2"/>
              </a:solidFill>
              <a:latin typeface="Dagny OT" panose="020B0504020201020104" pitchFamily="34" charset="77"/>
            </a:endParaRPr>
          </a:p>
          <a:p>
            <a:pPr marL="800100" lvl="1" indent="-342900">
              <a:buFont typeface="Wingdings" pitchFamily="2" charset="2"/>
              <a:buChar char="§"/>
            </a:pPr>
            <a:r>
              <a:rPr lang="fr-CA" sz="2000">
                <a:solidFill>
                  <a:schemeClr val="tx2"/>
                </a:solidFill>
                <a:latin typeface="Dagny OT" panose="020B0504020201020104" pitchFamily="34" charset="77"/>
              </a:rPr>
              <a:t>Intensité de la couleur</a:t>
            </a:r>
          </a:p>
          <a:p>
            <a:pPr marL="800100" lvl="1" indent="-342900">
              <a:buFont typeface="Wingdings" pitchFamily="2" charset="2"/>
              <a:buChar char="§"/>
            </a:pPr>
            <a:r>
              <a:rPr lang="fr-CA" sz="2000">
                <a:solidFill>
                  <a:schemeClr val="tx2"/>
                </a:solidFill>
                <a:latin typeface="Dagny OT" panose="020B0504020201020104" pitchFamily="34" charset="77"/>
              </a:rPr>
              <a:t>Teinte</a:t>
            </a:r>
          </a:p>
          <a:p>
            <a:pPr marL="800100" lvl="1" indent="-342900">
              <a:buFont typeface="Wingdings" pitchFamily="2" charset="2"/>
              <a:buChar char="§"/>
            </a:pPr>
            <a:r>
              <a:rPr lang="fr-CA" sz="2000">
                <a:solidFill>
                  <a:schemeClr val="tx2"/>
                </a:solidFill>
                <a:latin typeface="Dagny OT" panose="020B0504020201020104" pitchFamily="34" charset="77"/>
              </a:rPr>
              <a:t>OD280/OD315</a:t>
            </a:r>
          </a:p>
          <a:p>
            <a:pPr marL="800100" lvl="1" indent="-342900">
              <a:buFont typeface="Wingdings" pitchFamily="2" charset="2"/>
              <a:buChar char="§"/>
            </a:pPr>
            <a:r>
              <a:rPr lang="fr-CA" sz="2000">
                <a:solidFill>
                  <a:schemeClr val="tx2"/>
                </a:solidFill>
                <a:latin typeface="Dagny OT" panose="020B0504020201020104" pitchFamily="34" charset="77"/>
              </a:rPr>
              <a:t>Proline</a:t>
            </a:r>
          </a:p>
        </p:txBody>
      </p:sp>
      <p:sp>
        <p:nvSpPr>
          <p:cNvPr id="5" name="Rectangle 4">
            <a:extLst>
              <a:ext uri="{FF2B5EF4-FFF2-40B4-BE49-F238E27FC236}">
                <a16:creationId xmlns:a16="http://schemas.microsoft.com/office/drawing/2014/main" xmlns="" id="{1DFA65B5-A17F-294B-B747-75BB0245D935}"/>
              </a:ext>
            </a:extLst>
          </p:cNvPr>
          <p:cNvSpPr/>
          <p:nvPr>
            <p:custDataLst>
              <p:tags r:id="rId4"/>
            </p:custDataLst>
          </p:nvPr>
        </p:nvSpPr>
        <p:spPr>
          <a:xfrm>
            <a:off x="7403510" y="-19247"/>
            <a:ext cx="4788490" cy="369332"/>
          </a:xfrm>
          <a:prstGeom prst="rect">
            <a:avLst/>
          </a:prstGeom>
        </p:spPr>
        <p:txBody>
          <a:bodyPr wrap="none">
            <a:spAutoFit/>
          </a:bodyPr>
          <a:lstStyle/>
          <a:p>
            <a:pPr algn="r"/>
            <a:r>
              <a:rPr lang="fr-CA">
                <a:solidFill>
                  <a:schemeClr val="tx2"/>
                </a:solidFill>
                <a:latin typeface="Dagny OT" panose="020B0504020201020104" pitchFamily="34" charset="77"/>
              </a:rPr>
              <a:t>[</a:t>
            </a:r>
            <a:r>
              <a:rPr lang="fr-CA">
                <a:latin typeface="Dagny OT" panose="020B0504020201020104" pitchFamily="34" charset="77"/>
                <a:hlinkClick r:id="rId9"/>
              </a:rPr>
              <a:t>https://archive.ics.uci.edu/ml/datasets/wine</a:t>
            </a:r>
            <a:r>
              <a:rPr lang="fr-CA">
                <a:solidFill>
                  <a:schemeClr val="tx2"/>
                </a:solidFill>
                <a:latin typeface="Dagny OT" panose="020B0504020201020104" pitchFamily="34" charset="77"/>
              </a:rPr>
              <a:t>] (en anglais seulement)</a:t>
            </a:r>
          </a:p>
        </p:txBody>
      </p:sp>
    </p:spTree>
    <p:extLst>
      <p:ext uri="{BB962C8B-B14F-4D97-AF65-F5344CB8AC3E}">
        <p14:creationId xmlns:p14="http://schemas.microsoft.com/office/powerpoint/2010/main" val="13640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Manchettes</a:t>
            </a:r>
          </a:p>
        </p:txBody>
      </p:sp>
      <p:sp>
        <p:nvSpPr>
          <p:cNvPr id="3" name="Content Placeholder 2"/>
          <p:cNvSpPr>
            <a:spLocks noGrp="1"/>
          </p:cNvSpPr>
          <p:nvPr>
            <p:ph idx="1"/>
            <p:custDataLst>
              <p:tags r:id="rId2"/>
            </p:custDataLst>
          </p:nvPr>
        </p:nvSpPr>
        <p:spPr/>
        <p:txBody>
          <a:bodyPr>
            <a:normAutofit fontScale="92500" lnSpcReduction="20000"/>
          </a:bodyPr>
          <a:lstStyle/>
          <a:p>
            <a:pPr>
              <a:lnSpc>
                <a:spcPct val="100000"/>
              </a:lnSpc>
            </a:pPr>
            <a:r>
              <a:rPr lang="fr-CA" dirty="0"/>
              <a:t>« </a:t>
            </a:r>
            <a:r>
              <a:rPr lang="fr-CA" dirty="0" err="1"/>
              <a:t>AlphaGo</a:t>
            </a:r>
            <a:r>
              <a:rPr lang="fr-CA" dirty="0"/>
              <a:t> </a:t>
            </a:r>
            <a:r>
              <a:rPr lang="fr-CA" dirty="0" err="1"/>
              <a:t>vanquishes</a:t>
            </a:r>
            <a:r>
              <a:rPr lang="fr-CA" dirty="0"/>
              <a:t> </a:t>
            </a:r>
            <a:r>
              <a:rPr lang="fr-CA" dirty="0" err="1"/>
              <a:t>world’s</a:t>
            </a:r>
            <a:r>
              <a:rPr lang="fr-CA" dirty="0"/>
              <a:t> top Go </a:t>
            </a:r>
            <a:r>
              <a:rPr lang="fr-CA" dirty="0" err="1"/>
              <a:t>player</a:t>
            </a:r>
            <a:r>
              <a:rPr lang="fr-CA" dirty="0"/>
              <a:t>, </a:t>
            </a:r>
            <a:r>
              <a:rPr lang="fr-CA" dirty="0" err="1"/>
              <a:t>marking</a:t>
            </a:r>
            <a:r>
              <a:rPr lang="fr-CA" dirty="0"/>
              <a:t> </a:t>
            </a:r>
            <a:r>
              <a:rPr lang="fr-CA" dirty="0" err="1"/>
              <a:t>A.I.’s</a:t>
            </a:r>
            <a:r>
              <a:rPr lang="fr-CA" dirty="0"/>
              <a:t> </a:t>
            </a:r>
            <a:r>
              <a:rPr lang="fr-CA" dirty="0" err="1"/>
              <a:t>superiority</a:t>
            </a:r>
            <a:r>
              <a:rPr lang="fr-CA" dirty="0"/>
              <a:t> over </a:t>
            </a:r>
            <a:r>
              <a:rPr lang="fr-CA" dirty="0" err="1"/>
              <a:t>human</a:t>
            </a:r>
            <a:r>
              <a:rPr lang="fr-CA" dirty="0"/>
              <a:t> </a:t>
            </a:r>
            <a:r>
              <a:rPr lang="fr-CA" dirty="0" err="1"/>
              <a:t>mind</a:t>
            </a:r>
            <a:r>
              <a:rPr lang="fr-CA" dirty="0"/>
              <a:t> » (</a:t>
            </a:r>
            <a:r>
              <a:rPr lang="fr-CA" dirty="0" err="1"/>
              <a:t>AlphaGo</a:t>
            </a:r>
            <a:r>
              <a:rPr lang="fr-CA" dirty="0"/>
              <a:t> l’emporte sur le meilleur joueur de go au monde, marquant la supériorité de l’IA par rapport à l’esprit humain) </a:t>
            </a:r>
            <a:r>
              <a:rPr lang="fr-CA" sz="1800" dirty="0"/>
              <a:t>[</a:t>
            </a:r>
            <a:r>
              <a:rPr lang="fr-CA" sz="1800" i="1" dirty="0"/>
              <a:t>South China Morning Post</a:t>
            </a:r>
            <a:r>
              <a:rPr lang="fr-CA" sz="1800" dirty="0"/>
              <a:t>, 27 mai 2017]</a:t>
            </a:r>
          </a:p>
          <a:p>
            <a:pPr>
              <a:lnSpc>
                <a:spcPct val="100000"/>
              </a:lnSpc>
            </a:pPr>
            <a:endParaRPr lang="en-US" sz="1000" dirty="0"/>
          </a:p>
          <a:p>
            <a:pPr>
              <a:lnSpc>
                <a:spcPct val="100000"/>
              </a:lnSpc>
            </a:pPr>
            <a:r>
              <a:rPr lang="fr-CA" dirty="0"/>
              <a:t>« A </a:t>
            </a:r>
            <a:r>
              <a:rPr lang="fr-CA" dirty="0" err="1"/>
              <a:t>Japanese</a:t>
            </a:r>
            <a:r>
              <a:rPr lang="fr-CA" dirty="0"/>
              <a:t> A.I. program </a:t>
            </a:r>
            <a:r>
              <a:rPr lang="fr-CA" dirty="0" err="1"/>
              <a:t>just</a:t>
            </a:r>
            <a:r>
              <a:rPr lang="fr-CA" dirty="0"/>
              <a:t> </a:t>
            </a:r>
            <a:r>
              <a:rPr lang="fr-CA" dirty="0" err="1"/>
              <a:t>wrote</a:t>
            </a:r>
            <a:r>
              <a:rPr lang="fr-CA" dirty="0"/>
              <a:t> a short </a:t>
            </a:r>
            <a:r>
              <a:rPr lang="fr-CA" dirty="0" err="1"/>
              <a:t>novel</a:t>
            </a:r>
            <a:r>
              <a:rPr lang="fr-CA" dirty="0"/>
              <a:t>, and </a:t>
            </a:r>
            <a:r>
              <a:rPr lang="fr-CA" dirty="0" err="1"/>
              <a:t>it</a:t>
            </a:r>
            <a:r>
              <a:rPr lang="fr-CA" dirty="0"/>
              <a:t> </a:t>
            </a:r>
            <a:r>
              <a:rPr lang="fr-CA" dirty="0" err="1"/>
              <a:t>almost</a:t>
            </a:r>
            <a:r>
              <a:rPr lang="fr-CA" dirty="0"/>
              <a:t> won a </a:t>
            </a:r>
            <a:r>
              <a:rPr lang="fr-CA" dirty="0" err="1"/>
              <a:t>literary</a:t>
            </a:r>
            <a:r>
              <a:rPr lang="fr-CA" dirty="0"/>
              <a:t> </a:t>
            </a:r>
            <a:r>
              <a:rPr lang="fr-CA" dirty="0" err="1"/>
              <a:t>prize</a:t>
            </a:r>
            <a:r>
              <a:rPr lang="fr-CA" dirty="0"/>
              <a:t> » (Un programme d’IA japonais vient d’écrire une nouvelle qui a presque remporté un prix littéraire) </a:t>
            </a:r>
            <a:r>
              <a:rPr lang="fr-CA" sz="1800" dirty="0"/>
              <a:t>[</a:t>
            </a:r>
            <a:r>
              <a:rPr lang="fr-CA" sz="1800" i="1" dirty="0"/>
              <a:t>Digital Trends</a:t>
            </a:r>
            <a:r>
              <a:rPr lang="fr-CA" sz="1800" dirty="0"/>
              <a:t>, 23 mars 2016]</a:t>
            </a:r>
          </a:p>
          <a:p>
            <a:pPr>
              <a:lnSpc>
                <a:spcPct val="100000"/>
              </a:lnSpc>
            </a:pPr>
            <a:endParaRPr lang="en-US" sz="1000" dirty="0"/>
          </a:p>
          <a:p>
            <a:pPr>
              <a:lnSpc>
                <a:spcPct val="100000"/>
              </a:lnSpc>
            </a:pPr>
            <a:r>
              <a:rPr lang="fr-CA" dirty="0"/>
              <a:t>« Elon Musk: </a:t>
            </a:r>
            <a:r>
              <a:rPr lang="fr-CA" dirty="0" err="1"/>
              <a:t>Artificial</a:t>
            </a:r>
            <a:r>
              <a:rPr lang="fr-CA" dirty="0"/>
              <a:t> intelligence </a:t>
            </a:r>
            <a:r>
              <a:rPr lang="fr-CA" dirty="0" err="1"/>
              <a:t>may</a:t>
            </a:r>
            <a:r>
              <a:rPr lang="fr-CA" dirty="0"/>
              <a:t> </a:t>
            </a:r>
            <a:r>
              <a:rPr lang="fr-CA" dirty="0" err="1"/>
              <a:t>spark</a:t>
            </a:r>
            <a:r>
              <a:rPr lang="fr-CA" dirty="0"/>
              <a:t> World </a:t>
            </a:r>
            <a:r>
              <a:rPr lang="fr-CA" dirty="0" err="1"/>
              <a:t>War</a:t>
            </a:r>
            <a:r>
              <a:rPr lang="fr-CA" dirty="0"/>
              <a:t> III » (Elon Musk : L’intelligence artificielle pourrait mettre le feu aux poudres de la Troisième Guerre mondiale) </a:t>
            </a:r>
            <a:br>
              <a:rPr lang="fr-CA" dirty="0"/>
            </a:br>
            <a:r>
              <a:rPr lang="fr-CA" sz="1800" dirty="0"/>
              <a:t>[</a:t>
            </a:r>
            <a:r>
              <a:rPr lang="fr-CA" sz="1800" i="1" dirty="0"/>
              <a:t>CNET</a:t>
            </a:r>
            <a:r>
              <a:rPr lang="fr-CA" sz="1800" dirty="0"/>
              <a:t>, 4 septembre 2017]</a:t>
            </a:r>
          </a:p>
          <a:p>
            <a:pPr>
              <a:lnSpc>
                <a:spcPct val="100000"/>
              </a:lnSpc>
            </a:pPr>
            <a:endParaRPr lang="en-US" sz="1000" dirty="0"/>
          </a:p>
          <a:p>
            <a:pPr>
              <a:lnSpc>
                <a:spcPct val="100000"/>
              </a:lnSpc>
            </a:pPr>
            <a:r>
              <a:rPr lang="fr-CA" dirty="0"/>
              <a:t>« A.I. </a:t>
            </a:r>
            <a:r>
              <a:rPr lang="fr-CA" dirty="0" err="1"/>
              <a:t>hype</a:t>
            </a:r>
            <a:r>
              <a:rPr lang="fr-CA" dirty="0"/>
              <a:t> has </a:t>
            </a:r>
            <a:r>
              <a:rPr lang="fr-CA" dirty="0" err="1"/>
              <a:t>peaked</a:t>
            </a:r>
            <a:r>
              <a:rPr lang="fr-CA" dirty="0"/>
              <a:t> </a:t>
            </a:r>
            <a:r>
              <a:rPr lang="fr-CA" dirty="0" err="1"/>
              <a:t>so</a:t>
            </a:r>
            <a:r>
              <a:rPr lang="fr-CA" dirty="0"/>
              <a:t> </a:t>
            </a:r>
            <a:r>
              <a:rPr lang="fr-CA" dirty="0" err="1"/>
              <a:t>what’s</a:t>
            </a:r>
            <a:r>
              <a:rPr lang="fr-CA" dirty="0"/>
              <a:t> </a:t>
            </a:r>
            <a:r>
              <a:rPr lang="fr-CA" dirty="0" err="1"/>
              <a:t>next</a:t>
            </a:r>
            <a:r>
              <a:rPr lang="fr-CA" dirty="0"/>
              <a:t>? » (Le battage médiatique autour de l’IA est arrivé à son apogée. Et maintenant?) </a:t>
            </a:r>
            <a:r>
              <a:rPr lang="fr-CA" sz="1800" dirty="0"/>
              <a:t>[</a:t>
            </a:r>
            <a:r>
              <a:rPr lang="fr-CA" sz="1800" i="1" dirty="0" err="1"/>
              <a:t>TechCrunch</a:t>
            </a:r>
            <a:r>
              <a:rPr lang="fr-CA" sz="1800" dirty="0"/>
              <a:t>, 30 septembre 2017]</a:t>
            </a:r>
          </a:p>
        </p:txBody>
      </p:sp>
    </p:spTree>
    <p:extLst>
      <p:ext uri="{BB962C8B-B14F-4D97-AF65-F5344CB8AC3E}">
        <p14:creationId xmlns:p14="http://schemas.microsoft.com/office/powerpoint/2010/main" val="11194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RÉFÉRENCES</a:t>
            </a:r>
          </a:p>
        </p:txBody>
      </p:sp>
      <p:sp>
        <p:nvSpPr>
          <p:cNvPr id="4" name="Text Placeholder 3">
            <a:extLst>
              <a:ext uri="{FF2B5EF4-FFF2-40B4-BE49-F238E27FC236}">
                <a16:creationId xmlns:a16="http://schemas.microsoft.com/office/drawing/2014/main" xmlns="" id="{E6E7E1BE-11EE-D045-A45D-59CFBB675FF2}"/>
              </a:ext>
            </a:extLst>
          </p:cNvPr>
          <p:cNvSpPr>
            <a:spLocks noGrp="1"/>
          </p:cNvSpPr>
          <p:nvPr>
            <p:ph type="body" idx="1"/>
            <p:custDataLst>
              <p:tags r:id="rId2"/>
            </p:custDataLst>
          </p:nvPr>
        </p:nvSpPr>
        <p:spPr/>
        <p:txBody>
          <a:bodyPr/>
          <a:lstStyle/>
          <a:p>
            <a:r>
              <a:rPr lang="fr-CA"/>
              <a:t>INTELLIGENCE ARTIFICIELLE ET RÉSEAUX NEURONAUX</a:t>
            </a:r>
          </a:p>
        </p:txBody>
      </p:sp>
    </p:spTree>
    <p:extLst>
      <p:ext uri="{BB962C8B-B14F-4D97-AF65-F5344CB8AC3E}">
        <p14:creationId xmlns:p14="http://schemas.microsoft.com/office/powerpoint/2010/main" val="278703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1"/>
            </p:custDataLst>
          </p:nvPr>
        </p:nvSpPr>
        <p:spPr/>
        <p:txBody>
          <a:bodyPr/>
          <a:lstStyle/>
          <a:p>
            <a:r>
              <a:rPr lang="fr-CA"/>
              <a:t>Références</a:t>
            </a:r>
          </a:p>
        </p:txBody>
      </p:sp>
      <p:sp>
        <p:nvSpPr>
          <p:cNvPr id="6" name="Content Placeholder 2"/>
          <p:cNvSpPr>
            <a:spLocks noGrp="1"/>
          </p:cNvSpPr>
          <p:nvPr>
            <p:ph idx="1"/>
            <p:custDataLst>
              <p:tags r:id="rId2"/>
            </p:custDataLst>
          </p:nvPr>
        </p:nvSpPr>
        <p:spPr/>
        <p:txBody>
          <a:bodyPr>
            <a:noAutofit/>
          </a:bodyPr>
          <a:lstStyle/>
          <a:p>
            <a:r>
              <a:rPr lang="fr-CA" sz="1800" dirty="0"/>
              <a:t>« Do </a:t>
            </a:r>
            <a:r>
              <a:rPr lang="fr-CA" sz="1800" dirty="0" err="1"/>
              <a:t>Androids</a:t>
            </a:r>
            <a:r>
              <a:rPr lang="fr-CA" sz="1800" dirty="0"/>
              <a:t> </a:t>
            </a:r>
            <a:r>
              <a:rPr lang="fr-CA" sz="1800" dirty="0" err="1"/>
              <a:t>Dream</a:t>
            </a:r>
            <a:r>
              <a:rPr lang="fr-CA" sz="1800" dirty="0"/>
              <a:t> of Electric </a:t>
            </a:r>
            <a:r>
              <a:rPr lang="fr-CA" sz="1800" dirty="0" err="1"/>
              <a:t>Sheep</a:t>
            </a:r>
            <a:r>
              <a:rPr lang="fr-CA" sz="1800" dirty="0"/>
              <a:t>? ». Sur Internet : </a:t>
            </a:r>
            <a:r>
              <a:rPr lang="fr-CA" sz="1800" i="1" dirty="0">
                <a:hlinkClick r:id="rId4"/>
              </a:rPr>
              <a:t>The Guardian</a:t>
            </a:r>
            <a:r>
              <a:rPr lang="fr-CA" sz="1800" dirty="0"/>
              <a:t>.</a:t>
            </a:r>
          </a:p>
          <a:p>
            <a:r>
              <a:rPr lang="fr-CA" sz="1800" dirty="0"/>
              <a:t>Welch </a:t>
            </a:r>
            <a:r>
              <a:rPr lang="fr-CA" sz="1800" dirty="0" err="1"/>
              <a:t>Labs</a:t>
            </a:r>
            <a:r>
              <a:rPr lang="fr-CA" sz="1800" dirty="0"/>
              <a:t>. Sur Internet : </a:t>
            </a:r>
            <a:r>
              <a:rPr lang="fr-CA" sz="1800" i="1" dirty="0">
                <a:hlinkClick r:id="rId5"/>
              </a:rPr>
              <a:t>Neural Networks </a:t>
            </a:r>
            <a:r>
              <a:rPr lang="fr-CA" sz="1800" i="1" dirty="0" err="1">
                <a:hlinkClick r:id="rId5"/>
              </a:rPr>
              <a:t>Demystified</a:t>
            </a:r>
            <a:r>
              <a:rPr lang="fr-CA" sz="1800" dirty="0"/>
              <a:t>.</a:t>
            </a:r>
          </a:p>
          <a:p>
            <a:r>
              <a:rPr lang="fr-CA" sz="1800" dirty="0"/>
              <a:t>Lawrence, S., C.L. Giles et A.C. </a:t>
            </a:r>
            <a:r>
              <a:rPr lang="fr-CA" sz="1800" dirty="0" err="1"/>
              <a:t>Tsoi</a:t>
            </a:r>
            <a:r>
              <a:rPr lang="fr-CA" sz="1800" dirty="0"/>
              <a:t>. </a:t>
            </a:r>
            <a:r>
              <a:rPr lang="fr-CA" sz="1800" i="1" dirty="0" err="1"/>
              <a:t>What</a:t>
            </a:r>
            <a:r>
              <a:rPr lang="fr-CA" sz="1800" i="1" dirty="0"/>
              <a:t> size neural network </a:t>
            </a:r>
            <a:r>
              <a:rPr lang="fr-CA" sz="1800" i="1" dirty="0" err="1"/>
              <a:t>gives</a:t>
            </a:r>
            <a:r>
              <a:rPr lang="fr-CA" sz="1800" i="1" dirty="0"/>
              <a:t> optimal </a:t>
            </a:r>
            <a:r>
              <a:rPr lang="fr-CA" sz="1800" i="1" dirty="0" err="1"/>
              <a:t>generalization</a:t>
            </a:r>
            <a:r>
              <a:rPr lang="fr-CA" sz="1800" i="1" dirty="0"/>
              <a:t>? Convergence </a:t>
            </a:r>
            <a:r>
              <a:rPr lang="fr-CA" sz="1800" i="1" dirty="0" err="1"/>
              <a:t>properties</a:t>
            </a:r>
            <a:r>
              <a:rPr lang="fr-CA" sz="1800" i="1" dirty="0"/>
              <a:t> of </a:t>
            </a:r>
            <a:r>
              <a:rPr lang="fr-CA" sz="1800" i="1" dirty="0" err="1"/>
              <a:t>backpropagation</a:t>
            </a:r>
            <a:r>
              <a:rPr lang="fr-CA" sz="1800" dirty="0"/>
              <a:t>, </a:t>
            </a:r>
            <a:r>
              <a:rPr lang="fr-CA" sz="1800" dirty="0" err="1"/>
              <a:t>Technical</a:t>
            </a:r>
            <a:r>
              <a:rPr lang="fr-CA" sz="1800" dirty="0"/>
              <a:t> Report, UMIACS-TR-96-22 et CS-TR-3617, Institute for Advanced Computer </a:t>
            </a:r>
            <a:r>
              <a:rPr lang="fr-CA" sz="1800" dirty="0" err="1"/>
              <a:t>Studies</a:t>
            </a:r>
            <a:r>
              <a:rPr lang="fr-CA" sz="1800" dirty="0"/>
              <a:t>, Université du Maryland, </a:t>
            </a:r>
            <a:r>
              <a:rPr lang="fr-CA" sz="1800" dirty="0" err="1"/>
              <a:t>College</a:t>
            </a:r>
            <a:r>
              <a:rPr lang="fr-CA" sz="1800" dirty="0"/>
              <a:t> Park, 1996.</a:t>
            </a:r>
          </a:p>
          <a:p>
            <a:r>
              <a:rPr lang="fr-CA" sz="1800" dirty="0" err="1"/>
              <a:t>Elissee</a:t>
            </a:r>
            <a:r>
              <a:rPr lang="fr-CA" sz="1800" dirty="0"/>
              <a:t>, A., et H. Paugam-</a:t>
            </a:r>
            <a:r>
              <a:rPr lang="fr-CA" sz="1800" dirty="0" err="1"/>
              <a:t>Moisy</a:t>
            </a:r>
            <a:r>
              <a:rPr lang="fr-CA" sz="1800" dirty="0"/>
              <a:t>. « Size of </a:t>
            </a:r>
            <a:r>
              <a:rPr lang="fr-CA" sz="1800" dirty="0" err="1"/>
              <a:t>multilayer</a:t>
            </a:r>
            <a:r>
              <a:rPr lang="fr-CA" sz="1800" dirty="0"/>
              <a:t> networks for exact </a:t>
            </a:r>
            <a:r>
              <a:rPr lang="fr-CA" sz="1800" dirty="0" err="1"/>
              <a:t>learning</a:t>
            </a:r>
            <a:r>
              <a:rPr lang="fr-CA" sz="1800" dirty="0"/>
              <a:t>: </a:t>
            </a:r>
            <a:r>
              <a:rPr lang="fr-CA" sz="1800" dirty="0" err="1"/>
              <a:t>analytic</a:t>
            </a:r>
            <a:r>
              <a:rPr lang="fr-CA" sz="1800" dirty="0"/>
              <a:t> </a:t>
            </a:r>
            <a:r>
              <a:rPr lang="fr-CA" sz="1800" dirty="0" err="1"/>
              <a:t>approach</a:t>
            </a:r>
            <a:r>
              <a:rPr lang="fr-CA" sz="1800" dirty="0"/>
              <a:t> », </a:t>
            </a:r>
            <a:r>
              <a:rPr lang="fr-CA" sz="1800" i="1" dirty="0" err="1"/>
              <a:t>Advances</a:t>
            </a:r>
            <a:r>
              <a:rPr lang="fr-CA" sz="1800" i="1" dirty="0"/>
              <a:t> in Neural Information </a:t>
            </a:r>
            <a:r>
              <a:rPr lang="fr-CA" sz="1800" i="1" dirty="0" err="1"/>
              <a:t>Processing</a:t>
            </a:r>
            <a:r>
              <a:rPr lang="fr-CA" sz="1800" i="1" dirty="0"/>
              <a:t> </a:t>
            </a:r>
            <a:r>
              <a:rPr lang="fr-CA" sz="1800" i="1" dirty="0" err="1"/>
              <a:t>Systems</a:t>
            </a:r>
            <a:r>
              <a:rPr lang="fr-CA" sz="1800" i="1" dirty="0"/>
              <a:t> 9</a:t>
            </a:r>
            <a:r>
              <a:rPr lang="fr-CA" sz="1800" dirty="0"/>
              <a:t>, Cambridge (Mass.), The MIT </a:t>
            </a:r>
            <a:r>
              <a:rPr lang="fr-CA" sz="1800" dirty="0" err="1"/>
              <a:t>Press</a:t>
            </a:r>
            <a:r>
              <a:rPr lang="fr-CA" sz="1800" dirty="0"/>
              <a:t>, 1997, p. 162-168.</a:t>
            </a:r>
          </a:p>
          <a:p>
            <a:r>
              <a:rPr lang="fr-CA" sz="1800" dirty="0"/>
              <a:t>Bengio, Y., et Y. </a:t>
            </a:r>
            <a:r>
              <a:rPr lang="fr-CA" sz="1800" dirty="0" err="1"/>
              <a:t>LeCun</a:t>
            </a:r>
            <a:r>
              <a:rPr lang="fr-CA" sz="1800" dirty="0"/>
              <a:t>. « </a:t>
            </a:r>
            <a:r>
              <a:rPr lang="fr-CA" sz="1800" dirty="0" err="1"/>
              <a:t>Scaling</a:t>
            </a:r>
            <a:r>
              <a:rPr lang="fr-CA" sz="1800" dirty="0"/>
              <a:t> </a:t>
            </a:r>
            <a:r>
              <a:rPr lang="fr-CA" sz="1800" dirty="0" err="1"/>
              <a:t>learning</a:t>
            </a:r>
            <a:r>
              <a:rPr lang="fr-CA" sz="1800" dirty="0"/>
              <a:t> </a:t>
            </a:r>
            <a:r>
              <a:rPr lang="fr-CA" sz="1800" dirty="0" err="1"/>
              <a:t>algorithms</a:t>
            </a:r>
            <a:r>
              <a:rPr lang="fr-CA" sz="1800" dirty="0"/>
              <a:t> </a:t>
            </a:r>
            <a:r>
              <a:rPr lang="fr-CA" sz="1800" dirty="0" err="1"/>
              <a:t>towards</a:t>
            </a:r>
            <a:r>
              <a:rPr lang="fr-CA" sz="1800" dirty="0"/>
              <a:t> AI », dans L. </a:t>
            </a:r>
            <a:r>
              <a:rPr lang="fr-CA" sz="1800" dirty="0" err="1"/>
              <a:t>Bottou</a:t>
            </a:r>
            <a:r>
              <a:rPr lang="fr-CA" sz="1800" dirty="0"/>
              <a:t>, O. Chapelle, D. </a:t>
            </a:r>
            <a:r>
              <a:rPr lang="fr-CA" sz="1800" dirty="0" err="1"/>
              <a:t>DeCoste</a:t>
            </a:r>
            <a:r>
              <a:rPr lang="fr-CA" sz="1800" dirty="0"/>
              <a:t>, J. Weston, éd., </a:t>
            </a:r>
            <a:r>
              <a:rPr lang="fr-CA" sz="1800" i="1" dirty="0"/>
              <a:t>Large-</a:t>
            </a:r>
            <a:r>
              <a:rPr lang="fr-CA" sz="1800" i="1" dirty="0" err="1"/>
              <a:t>Scale</a:t>
            </a:r>
            <a:r>
              <a:rPr lang="fr-CA" sz="1800" i="1" dirty="0"/>
              <a:t> Kernel Machines</a:t>
            </a:r>
            <a:r>
              <a:rPr lang="fr-CA" sz="1800" dirty="0"/>
              <a:t>, MIT </a:t>
            </a:r>
            <a:r>
              <a:rPr lang="fr-CA" sz="1800" dirty="0" err="1"/>
              <a:t>Press</a:t>
            </a:r>
            <a:r>
              <a:rPr lang="fr-CA" sz="1800" dirty="0"/>
              <a:t>, 2007.</a:t>
            </a:r>
          </a:p>
          <a:p>
            <a:r>
              <a:rPr lang="fr-CA" sz="1800" i="1" dirty="0"/>
              <a:t>A </a:t>
            </a:r>
            <a:r>
              <a:rPr lang="fr-CA" sz="1800" i="1" dirty="0" err="1"/>
              <a:t>Beginner’s</a:t>
            </a:r>
            <a:r>
              <a:rPr lang="fr-CA" sz="1800" i="1" dirty="0"/>
              <a:t> Guide to </a:t>
            </a:r>
            <a:r>
              <a:rPr lang="fr-CA" sz="1800" i="1" dirty="0" err="1"/>
              <a:t>Understanding</a:t>
            </a:r>
            <a:r>
              <a:rPr lang="fr-CA" sz="1800" i="1" dirty="0"/>
              <a:t> </a:t>
            </a:r>
            <a:r>
              <a:rPr lang="fr-CA" sz="1800" i="1" dirty="0" err="1"/>
              <a:t>Convolutional</a:t>
            </a:r>
            <a:r>
              <a:rPr lang="fr-CA" sz="1800" i="1" dirty="0"/>
              <a:t> Neural Networks</a:t>
            </a:r>
            <a:r>
              <a:rPr lang="fr-CA" sz="1800" dirty="0"/>
              <a:t>. Sur Internet : </a:t>
            </a:r>
            <a:r>
              <a:rPr lang="fr-CA" sz="1800" dirty="0">
                <a:hlinkClick r:id="rId6"/>
              </a:rPr>
              <a:t>« Part 1 »</a:t>
            </a:r>
            <a:r>
              <a:rPr lang="fr-CA" sz="1800" dirty="0"/>
              <a:t> et </a:t>
            </a:r>
            <a:r>
              <a:rPr lang="fr-CA" sz="1800" dirty="0">
                <a:hlinkClick r:id="rId7"/>
              </a:rPr>
              <a:t>« Part 2 »</a:t>
            </a:r>
            <a:r>
              <a:rPr lang="fr-CA" sz="1800" dirty="0"/>
              <a:t>.</a:t>
            </a:r>
          </a:p>
          <a:p>
            <a:r>
              <a:rPr lang="fr-CA" sz="1800" u="none" dirty="0"/>
              <a:t>Sur Internet : </a:t>
            </a:r>
            <a:r>
              <a:rPr lang="fr-CA" sz="1800" i="1" dirty="0" err="1">
                <a:hlinkClick r:id="rId8"/>
              </a:rPr>
              <a:t>Fitting</a:t>
            </a:r>
            <a:r>
              <a:rPr lang="fr-CA" sz="1800" i="1" dirty="0">
                <a:hlinkClick r:id="rId8"/>
              </a:rPr>
              <a:t> a Neural Network in R</a:t>
            </a:r>
            <a:r>
              <a:rPr lang="fr-CA" sz="1800" u="none" dirty="0"/>
              <a:t>.</a:t>
            </a:r>
            <a:endParaRPr lang="fr-CA" sz="1800" u="none" dirty="0">
              <a:hlinkClick r:id="rId8"/>
            </a:endParaRPr>
          </a:p>
          <a:p>
            <a:r>
              <a:rPr lang="fr-CA" sz="1800" u="none" dirty="0"/>
              <a:t>Sur Internet : </a:t>
            </a:r>
            <a:r>
              <a:rPr lang="fr-CA" sz="1800" i="1" dirty="0">
                <a:hlinkClick r:id="rId9"/>
              </a:rPr>
              <a:t>Training and </a:t>
            </a:r>
            <a:r>
              <a:rPr lang="fr-CA" sz="1800" i="1" dirty="0" err="1">
                <a:hlinkClick r:id="rId9"/>
              </a:rPr>
              <a:t>Visualizing</a:t>
            </a:r>
            <a:r>
              <a:rPr lang="fr-CA" sz="1800" i="1" dirty="0">
                <a:hlinkClick r:id="rId9"/>
              </a:rPr>
              <a:t> a Neural Network </a:t>
            </a:r>
            <a:r>
              <a:rPr lang="fr-CA" sz="1800" i="1" dirty="0" err="1">
                <a:hlinkClick r:id="rId9"/>
              </a:rPr>
              <a:t>With</a:t>
            </a:r>
            <a:r>
              <a:rPr lang="fr-CA" sz="1800" i="1" dirty="0">
                <a:hlinkClick r:id="rId9"/>
              </a:rPr>
              <a:t> R</a:t>
            </a:r>
            <a:r>
              <a:rPr lang="fr-CA" sz="1800" u="none" dirty="0"/>
              <a:t>.</a:t>
            </a:r>
            <a:r>
              <a:rPr lang="fr-CA" sz="1800" dirty="0"/>
              <a:t> </a:t>
            </a:r>
          </a:p>
        </p:txBody>
      </p:sp>
    </p:spTree>
    <p:extLst>
      <p:ext uri="{BB962C8B-B14F-4D97-AF65-F5344CB8AC3E}">
        <p14:creationId xmlns:p14="http://schemas.microsoft.com/office/powerpoint/2010/main" val="66514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1"/>
            </p:custDataLst>
          </p:nvPr>
        </p:nvSpPr>
        <p:spPr/>
        <p:txBody>
          <a:bodyPr/>
          <a:lstStyle/>
          <a:p>
            <a:r>
              <a:rPr lang="fr-CA"/>
              <a:t>Références</a:t>
            </a:r>
          </a:p>
        </p:txBody>
      </p:sp>
      <p:sp>
        <p:nvSpPr>
          <p:cNvPr id="6" name="Content Placeholder 2"/>
          <p:cNvSpPr>
            <a:spLocks noGrp="1"/>
          </p:cNvSpPr>
          <p:nvPr>
            <p:ph idx="1"/>
            <p:custDataLst>
              <p:tags r:id="rId2"/>
            </p:custDataLst>
          </p:nvPr>
        </p:nvSpPr>
        <p:spPr>
          <a:xfrm>
            <a:off x="581192" y="2180496"/>
            <a:ext cx="11474684" cy="4140767"/>
          </a:xfrm>
        </p:spPr>
        <p:txBody>
          <a:bodyPr>
            <a:noAutofit/>
          </a:bodyPr>
          <a:lstStyle/>
          <a:p>
            <a:r>
              <a:rPr lang="fr-CA" sz="1800" u="none" dirty="0"/>
              <a:t>Sur Internet : </a:t>
            </a:r>
            <a:r>
              <a:rPr lang="fr-CA" sz="1800" i="1" dirty="0">
                <a:hlinkClick r:id="rId4"/>
              </a:rPr>
              <a:t>A Neural Network </a:t>
            </a:r>
            <a:r>
              <a:rPr lang="fr-CA" sz="1800" i="1" dirty="0" err="1">
                <a:hlinkClick r:id="rId4"/>
              </a:rPr>
              <a:t>Playground</a:t>
            </a:r>
            <a:r>
              <a:rPr lang="fr-CA" sz="1800" u="none" dirty="0"/>
              <a:t>.</a:t>
            </a:r>
            <a:endParaRPr lang="fr-CA" sz="1800" u="none" dirty="0">
              <a:hlinkClick r:id="rId4"/>
            </a:endParaRPr>
          </a:p>
          <a:p>
            <a:r>
              <a:rPr lang="fr-CA" sz="1800" u="none" dirty="0"/>
              <a:t>Sur Internet : </a:t>
            </a:r>
            <a:r>
              <a:rPr lang="fr-CA" sz="1800" i="1" dirty="0">
                <a:hlinkClick r:id="rId5"/>
              </a:rPr>
              <a:t>Neural Networks and </a:t>
            </a:r>
            <a:r>
              <a:rPr lang="fr-CA" sz="1800" i="1" dirty="0" err="1">
                <a:hlinkClick r:id="rId5"/>
              </a:rPr>
              <a:t>Deep</a:t>
            </a:r>
            <a:r>
              <a:rPr lang="fr-CA" sz="1800" i="1" dirty="0">
                <a:hlinkClick r:id="rId5"/>
              </a:rPr>
              <a:t> Learning</a:t>
            </a:r>
            <a:r>
              <a:rPr lang="fr-CA" sz="1800" u="none" dirty="0"/>
              <a:t>.</a:t>
            </a:r>
            <a:endParaRPr lang="fr-CA" sz="1800" u="none" dirty="0">
              <a:hlinkClick r:id="rId5"/>
            </a:endParaRPr>
          </a:p>
          <a:p>
            <a:r>
              <a:rPr lang="fr-CA" sz="1800" u="none" dirty="0"/>
              <a:t>Sur Internet : </a:t>
            </a:r>
            <a:r>
              <a:rPr lang="fr-CA" sz="1800" i="1" dirty="0">
                <a:hlinkClick r:id="rId6"/>
              </a:rPr>
              <a:t>A </a:t>
            </a:r>
            <a:r>
              <a:rPr lang="fr-CA" sz="1800" i="1" dirty="0" err="1">
                <a:hlinkClick r:id="rId6"/>
              </a:rPr>
              <a:t>Beginner’s</a:t>
            </a:r>
            <a:r>
              <a:rPr lang="fr-CA" sz="1800" i="1" dirty="0">
                <a:hlinkClick r:id="rId6"/>
              </a:rPr>
              <a:t> Guide to Neural Networks </a:t>
            </a:r>
            <a:r>
              <a:rPr lang="fr-CA" sz="1800" i="1" dirty="0" err="1">
                <a:hlinkClick r:id="rId6"/>
              </a:rPr>
              <a:t>With</a:t>
            </a:r>
            <a:r>
              <a:rPr lang="fr-CA" sz="1800" i="1" dirty="0">
                <a:hlinkClick r:id="rId6"/>
              </a:rPr>
              <a:t> R!</a:t>
            </a:r>
            <a:r>
              <a:rPr lang="fr-CA" sz="1800" u="none" dirty="0"/>
              <a:t>.</a:t>
            </a:r>
            <a:endParaRPr lang="fr-CA" sz="1800" u="none" dirty="0">
              <a:hlinkClick r:id="rId6"/>
            </a:endParaRPr>
          </a:p>
          <a:p>
            <a:r>
              <a:rPr lang="fr-CA" sz="1800" u="none" dirty="0"/>
              <a:t>Sur Internet : </a:t>
            </a:r>
            <a:r>
              <a:rPr lang="fr-CA" sz="1800" i="1" dirty="0">
                <a:hlinkClick r:id="rId7"/>
              </a:rPr>
              <a:t>Neural Networks, Manifolds, and </a:t>
            </a:r>
            <a:r>
              <a:rPr lang="fr-CA" sz="1800" i="1" dirty="0" err="1">
                <a:hlinkClick r:id="rId7"/>
              </a:rPr>
              <a:t>Topology</a:t>
            </a:r>
            <a:r>
              <a:rPr lang="fr-CA" sz="1800" u="none" dirty="0"/>
              <a:t>.</a:t>
            </a:r>
            <a:endParaRPr lang="fr-CA" sz="1800" u="none" dirty="0">
              <a:hlinkClick r:id="rId7"/>
            </a:endParaRPr>
          </a:p>
          <a:p>
            <a:r>
              <a:rPr lang="fr-CA" sz="1800" dirty="0"/>
              <a:t>Entrée </a:t>
            </a:r>
            <a:r>
              <a:rPr lang="fr-CA" sz="1800" dirty="0" err="1"/>
              <a:t>Artificial</a:t>
            </a:r>
            <a:r>
              <a:rPr lang="fr-CA" sz="1800" dirty="0"/>
              <a:t> Neural Network dans </a:t>
            </a:r>
            <a:r>
              <a:rPr lang="fr-CA" sz="1800" dirty="0" err="1"/>
              <a:t>Wikipedia</a:t>
            </a:r>
            <a:r>
              <a:rPr lang="fr-CA" sz="1800" dirty="0"/>
              <a:t>. Sur Internet : </a:t>
            </a:r>
            <a:r>
              <a:rPr lang="fr-CA" sz="1800" dirty="0">
                <a:hlinkClick r:id="rId8"/>
              </a:rPr>
              <a:t>https://en.wikipedia.org/wiki/Artificial_neural_network</a:t>
            </a:r>
            <a:r>
              <a:rPr lang="fr-CA" sz="1800" dirty="0"/>
              <a:t>. </a:t>
            </a:r>
          </a:p>
          <a:p>
            <a:r>
              <a:rPr lang="fr-CA" sz="1800" dirty="0" err="1"/>
              <a:t>Stergiou</a:t>
            </a:r>
            <a:r>
              <a:rPr lang="fr-CA" sz="1800" dirty="0"/>
              <a:t>, C., et D. </a:t>
            </a:r>
            <a:r>
              <a:rPr lang="fr-CA" sz="1800" dirty="0" err="1"/>
              <a:t>Siganos</a:t>
            </a:r>
            <a:r>
              <a:rPr lang="fr-CA" sz="1800" dirty="0"/>
              <a:t>. Sur Internet : </a:t>
            </a:r>
            <a:r>
              <a:rPr lang="fr-CA" sz="1800" i="1" dirty="0">
                <a:hlinkClick r:id="rId9"/>
              </a:rPr>
              <a:t>Neural Networks</a:t>
            </a:r>
            <a:r>
              <a:rPr lang="fr-CA" sz="1800" dirty="0"/>
              <a:t>.</a:t>
            </a:r>
          </a:p>
          <a:p>
            <a:r>
              <a:rPr lang="fr-CA" sz="1800" u="none" dirty="0"/>
              <a:t>Sur Internet : </a:t>
            </a:r>
            <a:r>
              <a:rPr lang="fr-CA" sz="1800" i="1" dirty="0" err="1">
                <a:hlinkClick r:id="rId10"/>
              </a:rPr>
              <a:t>Artificial</a:t>
            </a:r>
            <a:r>
              <a:rPr lang="fr-CA" sz="1800" i="1" dirty="0">
                <a:hlinkClick r:id="rId10"/>
              </a:rPr>
              <a:t> Intelligence – Neural Networks</a:t>
            </a:r>
            <a:r>
              <a:rPr lang="fr-CA" sz="1800" u="none" dirty="0"/>
              <a:t>.</a:t>
            </a:r>
            <a:endParaRPr lang="fr-CA" sz="1800" u="none" dirty="0">
              <a:hlinkClick r:id="rId10"/>
            </a:endParaRPr>
          </a:p>
          <a:p>
            <a:r>
              <a:rPr lang="fr-CA" sz="1800" dirty="0"/>
              <a:t>Université Stanford. Sur Internet : </a:t>
            </a:r>
            <a:r>
              <a:rPr lang="fr-CA" sz="1800" i="1" dirty="0">
                <a:hlinkClick r:id="rId11"/>
              </a:rPr>
              <a:t>UFLDL Tutorial</a:t>
            </a:r>
            <a:r>
              <a:rPr lang="fr-CA" sz="1800" dirty="0"/>
              <a:t>.</a:t>
            </a:r>
          </a:p>
          <a:p>
            <a:r>
              <a:rPr lang="fr-CA" sz="1800" dirty="0"/>
              <a:t>Asimov Institute. Sur Internet : </a:t>
            </a:r>
            <a:r>
              <a:rPr lang="fr-CA" sz="1800" i="1" dirty="0">
                <a:hlinkClick r:id="rId12"/>
              </a:rPr>
              <a:t>The Neural Network Zoo</a:t>
            </a:r>
            <a:r>
              <a:rPr lang="fr-CA" sz="1800" dirty="0"/>
              <a:t>.</a:t>
            </a:r>
          </a:p>
          <a:p>
            <a:r>
              <a:rPr lang="fr-CA" sz="1800" u="none" dirty="0"/>
              <a:t>Sur Internet : </a:t>
            </a:r>
            <a:r>
              <a:rPr lang="fr-CA" sz="1800" dirty="0">
                <a:hlinkClick r:id="rId13"/>
              </a:rPr>
              <a:t>https://en.wikipedia.org/wiki/Reinforcement_learning</a:t>
            </a:r>
            <a:r>
              <a:rPr lang="fr-CA" sz="1800" u="none" dirty="0"/>
              <a:t>.</a:t>
            </a:r>
            <a:endParaRPr lang="fr-CA" sz="1800" u="none" dirty="0">
              <a:hlinkClick r:id="rId13"/>
            </a:endParaRPr>
          </a:p>
        </p:txBody>
      </p:sp>
    </p:spTree>
    <p:extLst>
      <p:ext uri="{BB962C8B-B14F-4D97-AF65-F5344CB8AC3E}">
        <p14:creationId xmlns:p14="http://schemas.microsoft.com/office/powerpoint/2010/main" val="1559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1"/>
            </p:custDataLst>
          </p:nvPr>
        </p:nvSpPr>
        <p:spPr/>
        <p:txBody>
          <a:bodyPr/>
          <a:lstStyle/>
          <a:p>
            <a:r>
              <a:rPr lang="fr-CA"/>
              <a:t>Références</a:t>
            </a:r>
          </a:p>
        </p:txBody>
      </p:sp>
      <p:sp>
        <p:nvSpPr>
          <p:cNvPr id="6" name="Content Placeholder 2"/>
          <p:cNvSpPr>
            <a:spLocks noGrp="1"/>
          </p:cNvSpPr>
          <p:nvPr>
            <p:ph idx="1"/>
            <p:custDataLst>
              <p:tags r:id="rId2"/>
            </p:custDataLst>
          </p:nvPr>
        </p:nvSpPr>
        <p:spPr/>
        <p:txBody>
          <a:bodyPr>
            <a:noAutofit/>
          </a:bodyPr>
          <a:lstStyle/>
          <a:p>
            <a:r>
              <a:rPr lang="fr-CA" sz="1800" u="none" dirty="0"/>
              <a:t>Sur Internet : </a:t>
            </a:r>
            <a:r>
              <a:rPr lang="fr-CA" sz="1800" dirty="0">
                <a:hlinkClick r:id="rId4"/>
              </a:rPr>
              <a:t>http://www.scmp.com/tech/enterprises/article/2095929/alphago-vanquishes-worlds-top-go-player-marking-ais-superiority</a:t>
            </a:r>
            <a:r>
              <a:rPr lang="fr-CA" sz="1800" u="none" dirty="0"/>
              <a:t>.</a:t>
            </a:r>
            <a:r>
              <a:rPr lang="fr-CA" sz="1800" dirty="0"/>
              <a:t> </a:t>
            </a:r>
          </a:p>
          <a:p>
            <a:r>
              <a:rPr lang="fr-CA" sz="1800" u="none" dirty="0"/>
              <a:t>Sur Internet : </a:t>
            </a:r>
            <a:r>
              <a:rPr lang="fr-CA" sz="1800" dirty="0">
                <a:hlinkClick r:id="rId5"/>
              </a:rPr>
              <a:t>https://www.theguardian.com/technology/2017/jan/30/libratus-poker-artificial-intelligence-professional-human-players-competition</a:t>
            </a:r>
            <a:r>
              <a:rPr lang="fr-CA" sz="1800" u="none" dirty="0"/>
              <a:t>.</a:t>
            </a:r>
            <a:r>
              <a:rPr lang="fr-CA" sz="1800" dirty="0"/>
              <a:t> </a:t>
            </a:r>
          </a:p>
          <a:p>
            <a:r>
              <a:rPr lang="fr-CA" sz="1800" u="none" dirty="0"/>
              <a:t>Sur Internet : </a:t>
            </a:r>
            <a:r>
              <a:rPr lang="fr-CA" sz="1800" dirty="0">
                <a:hlinkClick r:id="rId6"/>
              </a:rPr>
              <a:t>http://www.cbc.ca/news/canada/newfoundland-labrador/artificial-intelligence-robots-battle-memorial-university-starcraft-1.4298844</a:t>
            </a:r>
            <a:r>
              <a:rPr lang="fr-CA" sz="1800" u="none" dirty="0"/>
              <a:t>.</a:t>
            </a:r>
            <a:r>
              <a:rPr lang="fr-CA" sz="1800" dirty="0"/>
              <a:t> </a:t>
            </a:r>
          </a:p>
          <a:p>
            <a:r>
              <a:rPr lang="fr-CA" sz="1800" u="none" dirty="0"/>
              <a:t>Sur Internet : </a:t>
            </a:r>
            <a:r>
              <a:rPr lang="fr-CA" sz="1800" dirty="0">
                <a:hlinkClick r:id="rId7"/>
              </a:rPr>
              <a:t>https://www.digitaltrends.com/cool-tech/japanese-ai-writes-novel-passes-first-round-nationanl-literary-prize/</a:t>
            </a:r>
            <a:r>
              <a:rPr lang="fr-CA" sz="1800" u="none" dirty="0"/>
              <a:t>.</a:t>
            </a:r>
            <a:r>
              <a:rPr lang="fr-CA" sz="1800" dirty="0"/>
              <a:t> </a:t>
            </a:r>
          </a:p>
          <a:p>
            <a:r>
              <a:rPr lang="fr-CA" sz="1800" u="none" dirty="0"/>
              <a:t>Sur Internet : </a:t>
            </a:r>
            <a:r>
              <a:rPr lang="fr-CA" sz="1800" dirty="0">
                <a:hlinkClick r:id="rId8"/>
              </a:rPr>
              <a:t>https://futurism.com/a-new-ai-can-write-music-as-well-as-a-human-composer/</a:t>
            </a:r>
            <a:r>
              <a:rPr lang="fr-CA" sz="1800" u="none" dirty="0"/>
              <a:t>.</a:t>
            </a:r>
            <a:r>
              <a:rPr lang="fr-CA" sz="1800" dirty="0"/>
              <a:t> </a:t>
            </a:r>
          </a:p>
          <a:p>
            <a:r>
              <a:rPr lang="fr-CA" sz="1800" u="none" dirty="0"/>
              <a:t>Sur Internet : </a:t>
            </a:r>
            <a:r>
              <a:rPr lang="fr-CA" sz="1800" dirty="0">
                <a:hlinkClick r:id="rId9"/>
              </a:rPr>
              <a:t>https://techcrunch.com/2016/09/01/this-trailer-made-by-ibms-watson-proves-ai-knows-how-to-creep-you-out/</a:t>
            </a:r>
            <a:r>
              <a:rPr lang="fr-CA" sz="1800" u="none" dirty="0"/>
              <a:t>.</a:t>
            </a:r>
            <a:r>
              <a:rPr lang="fr-CA" sz="1800" dirty="0"/>
              <a:t> </a:t>
            </a:r>
          </a:p>
          <a:p>
            <a:r>
              <a:rPr lang="fr-CA" sz="1800" u="none" dirty="0"/>
              <a:t>Sur Internet : </a:t>
            </a:r>
            <a:r>
              <a:rPr lang="fr-CA" sz="1800" dirty="0">
                <a:hlinkClick r:id="rId10"/>
              </a:rPr>
              <a:t>http://www.bbc.com/news/health-36482333</a:t>
            </a:r>
            <a:r>
              <a:rPr lang="fr-CA" sz="1800" u="none" dirty="0"/>
              <a:t>.</a:t>
            </a:r>
          </a:p>
          <a:p>
            <a:r>
              <a:rPr lang="fr-CA" sz="1800" u="none" dirty="0"/>
              <a:t>Sur Internet : </a:t>
            </a:r>
            <a:r>
              <a:rPr lang="fr-CA" sz="1800" dirty="0">
                <a:hlinkClick r:id="rId11"/>
              </a:rPr>
              <a:t>https://www.digitaltrends.com/computing/cdc-flu-forecasting/</a:t>
            </a:r>
            <a:r>
              <a:rPr lang="fr-CA" sz="1800" u="none" dirty="0"/>
              <a:t>.</a:t>
            </a:r>
            <a:r>
              <a:rPr lang="fr-CA" sz="1800" dirty="0"/>
              <a:t> </a:t>
            </a:r>
          </a:p>
          <a:p>
            <a:pPr marL="0" indent="0" algn="just">
              <a:buNone/>
            </a:pPr>
            <a:endParaRPr lang="en-US" sz="1000" dirty="0">
              <a:latin typeface="Charter" pitchFamily="2" charset="0"/>
              <a:ea typeface="Charter Roman" charset="0"/>
              <a:cs typeface="Charter Roman" charset="0"/>
            </a:endParaRPr>
          </a:p>
        </p:txBody>
      </p:sp>
    </p:spTree>
    <p:extLst>
      <p:ext uri="{BB962C8B-B14F-4D97-AF65-F5344CB8AC3E}">
        <p14:creationId xmlns:p14="http://schemas.microsoft.com/office/powerpoint/2010/main" val="418981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1"/>
            </p:custDataLst>
          </p:nvPr>
        </p:nvSpPr>
        <p:spPr/>
        <p:txBody>
          <a:bodyPr/>
          <a:lstStyle/>
          <a:p>
            <a:r>
              <a:rPr lang="fr-CA"/>
              <a:t>Références</a:t>
            </a:r>
          </a:p>
        </p:txBody>
      </p:sp>
      <p:sp>
        <p:nvSpPr>
          <p:cNvPr id="6" name="Content Placeholder 2"/>
          <p:cNvSpPr>
            <a:spLocks noGrp="1"/>
          </p:cNvSpPr>
          <p:nvPr>
            <p:ph idx="1"/>
            <p:custDataLst>
              <p:tags r:id="rId2"/>
            </p:custDataLst>
          </p:nvPr>
        </p:nvSpPr>
        <p:spPr/>
        <p:txBody>
          <a:bodyPr>
            <a:noAutofit/>
          </a:bodyPr>
          <a:lstStyle/>
          <a:p>
            <a:r>
              <a:rPr lang="fr-CA" sz="1800" u="none" dirty="0"/>
              <a:t>Sur Internet : </a:t>
            </a:r>
            <a:r>
              <a:rPr lang="fr-CA" sz="1800" dirty="0">
                <a:hlinkClick r:id="rId4"/>
              </a:rPr>
              <a:t>https://www.newscientist.com/article/2147472-ai-spots-alzheimers-brain-changes-years-before-symptoms-emerge/</a:t>
            </a:r>
            <a:r>
              <a:rPr lang="fr-CA" sz="1800" u="none" dirty="0"/>
              <a:t>.</a:t>
            </a:r>
            <a:r>
              <a:rPr lang="fr-CA" sz="1800" dirty="0"/>
              <a:t> </a:t>
            </a:r>
          </a:p>
          <a:p>
            <a:r>
              <a:rPr lang="fr-CA" sz="1800" dirty="0" err="1"/>
              <a:t>Goodfellow</a:t>
            </a:r>
            <a:r>
              <a:rPr lang="fr-CA" sz="1800" dirty="0"/>
              <a:t>, I.J., J. </a:t>
            </a:r>
            <a:r>
              <a:rPr lang="fr-CA" sz="1800" dirty="0" err="1"/>
              <a:t>Shlens</a:t>
            </a:r>
            <a:r>
              <a:rPr lang="fr-CA" sz="1800" dirty="0"/>
              <a:t> et C. </a:t>
            </a:r>
            <a:r>
              <a:rPr lang="fr-CA" sz="1800" dirty="0" err="1"/>
              <a:t>Szegedy</a:t>
            </a:r>
            <a:r>
              <a:rPr lang="fr-CA" sz="1800" dirty="0"/>
              <a:t>. </a:t>
            </a:r>
            <a:r>
              <a:rPr lang="fr-CA" sz="1800" i="1" dirty="0" err="1"/>
              <a:t>Explaining</a:t>
            </a:r>
            <a:r>
              <a:rPr lang="fr-CA" sz="1800" i="1" dirty="0"/>
              <a:t> and </a:t>
            </a:r>
            <a:r>
              <a:rPr lang="fr-CA" sz="1800" i="1" dirty="0" err="1"/>
              <a:t>Harnessing</a:t>
            </a:r>
            <a:r>
              <a:rPr lang="fr-CA" sz="1800" i="1" dirty="0"/>
              <a:t> </a:t>
            </a:r>
            <a:r>
              <a:rPr lang="fr-CA" sz="1800" i="1" dirty="0" err="1"/>
              <a:t>Adversarial</a:t>
            </a:r>
            <a:r>
              <a:rPr lang="fr-CA" sz="1800" i="1" dirty="0"/>
              <a:t> </a:t>
            </a:r>
            <a:r>
              <a:rPr lang="fr-CA" sz="1800" i="1" dirty="0" err="1"/>
              <a:t>Examples</a:t>
            </a:r>
            <a:r>
              <a:rPr lang="fr-CA" sz="1800" dirty="0"/>
              <a:t>, ICLR 2015. Sur Internet : </a:t>
            </a:r>
            <a:r>
              <a:rPr lang="fr-CA" sz="1800" dirty="0">
                <a:hlinkClick r:id="rId5"/>
              </a:rPr>
              <a:t>https://arxiv.org/abs/1412.6572</a:t>
            </a:r>
            <a:r>
              <a:rPr lang="fr-CA" sz="1800" dirty="0"/>
              <a:t>.</a:t>
            </a:r>
          </a:p>
          <a:p>
            <a:r>
              <a:rPr lang="fr-CA" sz="1800" u="none" dirty="0"/>
              <a:t>Sur Internet : </a:t>
            </a:r>
            <a:r>
              <a:rPr lang="fr-CA" sz="1800" dirty="0">
                <a:hlinkClick r:id="rId6"/>
              </a:rPr>
              <a:t>https://arxiv.org/pdf/1710.08864.pdf</a:t>
            </a:r>
            <a:r>
              <a:rPr lang="fr-CA" sz="1800" u="none" dirty="0"/>
              <a:t>.</a:t>
            </a:r>
          </a:p>
          <a:p>
            <a:r>
              <a:rPr lang="fr-CA" sz="1800" u="none" dirty="0"/>
              <a:t>Sur Internet : </a:t>
            </a:r>
            <a:r>
              <a:rPr lang="fr-CA" sz="1800" dirty="0">
                <a:hlinkClick r:id="rId7"/>
              </a:rPr>
              <a:t>http://blog.ycombinator.com/how-adversarial-attacks-work/?imm_mid=0f81cc&amp;cmp=em-data-na-na-newsltr_20171115</a:t>
            </a:r>
            <a:r>
              <a:rPr lang="fr-CA" sz="1800" u="none" dirty="0"/>
              <a:t>.</a:t>
            </a:r>
          </a:p>
          <a:p>
            <a:r>
              <a:rPr lang="fr-CA" sz="1800" u="none" dirty="0"/>
              <a:t>Sur Internet : </a:t>
            </a:r>
            <a:r>
              <a:rPr lang="fr-CA" sz="1800" dirty="0">
                <a:hlinkClick r:id="rId8"/>
              </a:rPr>
              <a:t>http://www.kurzweilai.net/</a:t>
            </a:r>
            <a:r>
              <a:rPr lang="fr-CA" sz="1800" u="none" dirty="0"/>
              <a:t>.</a:t>
            </a:r>
            <a:r>
              <a:rPr lang="fr-CA" sz="1800" dirty="0"/>
              <a:t> </a:t>
            </a:r>
          </a:p>
          <a:p>
            <a:r>
              <a:rPr lang="fr-CA" sz="1800" u="none" dirty="0"/>
              <a:t>Sur Internet : </a:t>
            </a:r>
            <a:r>
              <a:rPr lang="fr-CA" sz="1800" dirty="0">
                <a:hlinkClick r:id="rId9"/>
              </a:rPr>
              <a:t>https://www.theguardian.com/technology/2014/jun/08/super-computer-simulates-13-year-old-boy-passes-turing-test</a:t>
            </a:r>
            <a:r>
              <a:rPr lang="fr-CA" sz="1800" u="none" dirty="0"/>
              <a:t>.</a:t>
            </a:r>
            <a:r>
              <a:rPr lang="fr-CA" sz="1800" dirty="0"/>
              <a:t> </a:t>
            </a:r>
          </a:p>
          <a:p>
            <a:r>
              <a:rPr lang="fr-CA" sz="1800" u="none" dirty="0"/>
              <a:t>Sur Internet : </a:t>
            </a:r>
            <a:r>
              <a:rPr lang="fr-CA" sz="1800" dirty="0">
                <a:hlinkClick r:id="rId10"/>
              </a:rPr>
              <a:t>http://www.foxnews.com/tech/2016/03/25/microsoft-takes-tay-chatbot-offline-after-trolls-make-it-spew-offensive-comments.html</a:t>
            </a:r>
            <a:r>
              <a:rPr lang="fr-CA" sz="1800" u="none" dirty="0"/>
              <a:t>.</a:t>
            </a:r>
            <a:r>
              <a:rPr lang="fr-CA" sz="1800" dirty="0"/>
              <a:t> </a:t>
            </a:r>
          </a:p>
        </p:txBody>
      </p:sp>
    </p:spTree>
    <p:extLst>
      <p:ext uri="{BB962C8B-B14F-4D97-AF65-F5344CB8AC3E}">
        <p14:creationId xmlns:p14="http://schemas.microsoft.com/office/powerpoint/2010/main" val="84030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1"/>
            </p:custDataLst>
          </p:nvPr>
        </p:nvSpPr>
        <p:spPr/>
        <p:txBody>
          <a:bodyPr/>
          <a:lstStyle/>
          <a:p>
            <a:r>
              <a:rPr lang="fr-CA"/>
              <a:t>Références</a:t>
            </a:r>
          </a:p>
        </p:txBody>
      </p:sp>
      <p:sp>
        <p:nvSpPr>
          <p:cNvPr id="6" name="Content Placeholder 2"/>
          <p:cNvSpPr>
            <a:spLocks noGrp="1"/>
          </p:cNvSpPr>
          <p:nvPr>
            <p:ph idx="1"/>
            <p:custDataLst>
              <p:tags r:id="rId2"/>
            </p:custDataLst>
          </p:nvPr>
        </p:nvSpPr>
        <p:spPr/>
        <p:txBody>
          <a:bodyPr>
            <a:noAutofit/>
          </a:bodyPr>
          <a:lstStyle/>
          <a:p>
            <a:r>
              <a:rPr lang="fr-CA" sz="1800" u="none" dirty="0"/>
              <a:t>Sur Internet : </a:t>
            </a:r>
            <a:r>
              <a:rPr lang="fr-CA" sz="1800" dirty="0">
                <a:hlinkClick r:id="rId4"/>
              </a:rPr>
              <a:t>http://www.dailymail.co.uk/sciencetech/article-4747914/Facebook-shuts-chatbots-make-language.html</a:t>
            </a:r>
            <a:r>
              <a:rPr lang="fr-CA" sz="1800" u="none" dirty="0"/>
              <a:t>.</a:t>
            </a:r>
            <a:r>
              <a:rPr lang="fr-CA" sz="1800" dirty="0"/>
              <a:t> </a:t>
            </a:r>
          </a:p>
          <a:p>
            <a:r>
              <a:rPr lang="fr-CA" sz="1800" u="none" dirty="0"/>
              <a:t>Sur Internet : </a:t>
            </a:r>
            <a:r>
              <a:rPr lang="fr-CA" sz="1800" dirty="0">
                <a:hlinkClick r:id="rId5"/>
              </a:rPr>
              <a:t>http://www-formal.stanford.edu/jmc/history/dartmouth/dartmouth.html</a:t>
            </a:r>
            <a:r>
              <a:rPr lang="fr-CA" sz="1800" u="none" dirty="0"/>
              <a:t>.</a:t>
            </a:r>
            <a:r>
              <a:rPr lang="fr-CA" sz="1800" dirty="0"/>
              <a:t> </a:t>
            </a:r>
          </a:p>
          <a:p>
            <a:r>
              <a:rPr lang="fr-CA" sz="1800" u="none" dirty="0"/>
              <a:t>Sur Internet : </a:t>
            </a:r>
            <a:r>
              <a:rPr lang="fr-CA" sz="1800" dirty="0">
                <a:hlinkClick r:id="rId6"/>
              </a:rPr>
              <a:t>https://www.quora.com/What-is-the-Manifold-Hypothesis-in-Deep-Learning</a:t>
            </a:r>
            <a:r>
              <a:rPr lang="fr-CA" sz="1800" u="none" dirty="0"/>
              <a:t>.</a:t>
            </a:r>
            <a:r>
              <a:rPr lang="fr-CA" sz="1800" dirty="0"/>
              <a:t> </a:t>
            </a:r>
          </a:p>
          <a:p>
            <a:r>
              <a:rPr lang="fr-CA" sz="1800" dirty="0" err="1"/>
              <a:t>Wolpert</a:t>
            </a:r>
            <a:r>
              <a:rPr lang="fr-CA" sz="1800" dirty="0"/>
              <a:t>, D.H., et W.G. </a:t>
            </a:r>
            <a:r>
              <a:rPr lang="fr-CA" sz="1800" dirty="0" err="1"/>
              <a:t>Macready</a:t>
            </a:r>
            <a:r>
              <a:rPr lang="fr-CA" sz="1800" dirty="0"/>
              <a:t>. « No free lunch </a:t>
            </a:r>
            <a:r>
              <a:rPr lang="fr-CA" sz="1800" dirty="0" err="1"/>
              <a:t>theorems</a:t>
            </a:r>
            <a:r>
              <a:rPr lang="fr-CA" sz="1800" dirty="0"/>
              <a:t> for </a:t>
            </a:r>
            <a:r>
              <a:rPr lang="fr-CA" sz="1800" dirty="0" err="1"/>
              <a:t>optimization</a:t>
            </a:r>
            <a:r>
              <a:rPr lang="fr-CA" sz="1800" dirty="0"/>
              <a:t> », </a:t>
            </a:r>
            <a:r>
              <a:rPr lang="fr-CA" sz="1800" i="1" dirty="0"/>
              <a:t>IEEE Transactions on </a:t>
            </a:r>
            <a:r>
              <a:rPr lang="fr-CA" sz="1800" i="1" dirty="0" err="1"/>
              <a:t>Evolutionary</a:t>
            </a:r>
            <a:r>
              <a:rPr lang="fr-CA" sz="1800" i="1" dirty="0"/>
              <a:t> Computation</a:t>
            </a:r>
            <a:r>
              <a:rPr lang="fr-CA" sz="1800" dirty="0"/>
              <a:t>, vol. 1, 1997.</a:t>
            </a:r>
          </a:p>
          <a:p>
            <a:r>
              <a:rPr lang="fr-CA" sz="1800" u="none" dirty="0"/>
              <a:t>Sur Internet : </a:t>
            </a:r>
            <a:r>
              <a:rPr lang="fr-CA" sz="1800" dirty="0">
                <a:hlinkClick r:id="rId7"/>
              </a:rPr>
              <a:t>https://www.inverse.com/article/29879-knock-knock-joke-humor-ai-neural-network</a:t>
            </a:r>
            <a:r>
              <a:rPr lang="fr-CA" sz="1800" u="none" dirty="0"/>
              <a:t>. </a:t>
            </a:r>
            <a:r>
              <a:rPr lang="fr-CA" sz="1800" dirty="0"/>
              <a:t>2005.</a:t>
            </a:r>
          </a:p>
          <a:p>
            <a:r>
              <a:rPr lang="fr-CA" sz="1800" dirty="0"/>
              <a:t>Sur Internet : </a:t>
            </a:r>
            <a:r>
              <a:rPr lang="fr-CA" sz="1800" dirty="0">
                <a:hlinkClick r:id="rId8"/>
              </a:rPr>
              <a:t>https://en.wikipedia.org/wiki/DARPA_Grand_Challenge</a:t>
            </a:r>
            <a:r>
              <a:rPr lang="fr-CA" sz="1800" dirty="0"/>
              <a:t>.</a:t>
            </a:r>
          </a:p>
          <a:p>
            <a:r>
              <a:rPr lang="fr-CA" sz="1800" u="none" dirty="0"/>
              <a:t>Sur Internet : </a:t>
            </a:r>
            <a:r>
              <a:rPr lang="fr-CA" sz="1800" dirty="0">
                <a:hlinkClick r:id="rId9"/>
              </a:rPr>
              <a:t>https://www.cnbc.com/2017/09/12/apple-unveils-a11-bionic-neural-engine-ai-chip-in-iphone-x.html</a:t>
            </a:r>
            <a:r>
              <a:rPr lang="fr-CA" sz="1800" u="none" dirty="0"/>
              <a:t>.</a:t>
            </a:r>
            <a:r>
              <a:rPr lang="fr-CA" sz="1800" dirty="0"/>
              <a:t> </a:t>
            </a:r>
          </a:p>
          <a:p>
            <a:r>
              <a:rPr lang="fr-CA" sz="1800" u="none" dirty="0"/>
              <a:t>Sur Internet : </a:t>
            </a:r>
            <a:r>
              <a:rPr lang="fr-CA" sz="1800" dirty="0">
                <a:hlinkClick r:id="rId10"/>
              </a:rPr>
              <a:t>https://www.gizmodo.com.au/2015/09/this-neural-networks-hilariously-badimage-descriptions-are-still-advanced-ai/</a:t>
            </a:r>
            <a:r>
              <a:rPr lang="fr-CA" sz="1800" u="none" dirty="0"/>
              <a:t>.</a:t>
            </a:r>
            <a:endParaRPr lang="fr-CA" sz="1800" u="none" dirty="0">
              <a:hlinkClick r:id="rId10"/>
            </a:endParaRPr>
          </a:p>
        </p:txBody>
      </p:sp>
    </p:spTree>
    <p:extLst>
      <p:ext uri="{BB962C8B-B14F-4D97-AF65-F5344CB8AC3E}">
        <p14:creationId xmlns:p14="http://schemas.microsoft.com/office/powerpoint/2010/main" val="329598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1"/>
            </p:custDataLst>
          </p:nvPr>
        </p:nvSpPr>
        <p:spPr/>
        <p:txBody>
          <a:bodyPr/>
          <a:lstStyle/>
          <a:p>
            <a:r>
              <a:rPr lang="fr-CA"/>
              <a:t>Références</a:t>
            </a:r>
          </a:p>
        </p:txBody>
      </p:sp>
      <p:sp>
        <p:nvSpPr>
          <p:cNvPr id="6" name="Content Placeholder 2"/>
          <p:cNvSpPr>
            <a:spLocks noGrp="1"/>
          </p:cNvSpPr>
          <p:nvPr>
            <p:ph idx="1"/>
            <p:custDataLst>
              <p:tags r:id="rId2"/>
            </p:custDataLst>
          </p:nvPr>
        </p:nvSpPr>
        <p:spPr>
          <a:xfrm>
            <a:off x="581192" y="2180496"/>
            <a:ext cx="11377029" cy="4140767"/>
          </a:xfrm>
        </p:spPr>
        <p:txBody>
          <a:bodyPr>
            <a:noAutofit/>
          </a:bodyPr>
          <a:lstStyle/>
          <a:p>
            <a:r>
              <a:rPr lang="fr-CA" sz="1800" u="none" dirty="0"/>
              <a:t>Sur Internet : </a:t>
            </a:r>
            <a:r>
              <a:rPr lang="fr-CA" sz="1800" dirty="0">
                <a:hlinkClick r:id="rId4"/>
              </a:rPr>
              <a:t>https://www.gizmodo.com.au/2015/07/googles-neural-network-chatbot-can-discuss-philosophy-and-it-troubles/</a:t>
            </a:r>
            <a:r>
              <a:rPr lang="fr-CA" sz="1800" u="none" dirty="0"/>
              <a:t>.</a:t>
            </a:r>
          </a:p>
          <a:p>
            <a:r>
              <a:rPr lang="fr-CA" sz="1800" u="none" dirty="0"/>
              <a:t>Sur Internet : </a:t>
            </a:r>
            <a:r>
              <a:rPr lang="fr-CA" sz="1800" dirty="0">
                <a:hlinkClick r:id="rId5"/>
              </a:rPr>
              <a:t>https://www.gizmodo.com.au/2015/08/this-neural-network-is-hilariously-bad-at-describing-outer-space/</a:t>
            </a:r>
            <a:r>
              <a:rPr lang="fr-CA" sz="1800" u="none" dirty="0"/>
              <a:t>.</a:t>
            </a:r>
          </a:p>
          <a:p>
            <a:r>
              <a:rPr lang="fr-CA" sz="1800" u="none" dirty="0"/>
              <a:t>Sur Internet : </a:t>
            </a:r>
            <a:r>
              <a:rPr lang="fr-CA" sz="1800" dirty="0">
                <a:hlinkClick r:id="rId6"/>
              </a:rPr>
              <a:t>https://splinternews.com/these-bots-wrote-and-delivered-their-own-ted-talks-sor-1793848398</a:t>
            </a:r>
            <a:r>
              <a:rPr lang="fr-CA" sz="1800" u="none" dirty="0"/>
              <a:t>.</a:t>
            </a:r>
            <a:endParaRPr lang="fr-CA" sz="1800" u="none" dirty="0">
              <a:hlinkClick r:id="rId6"/>
            </a:endParaRPr>
          </a:p>
          <a:p>
            <a:r>
              <a:rPr lang="fr-CA" sz="1800" dirty="0" err="1"/>
              <a:t>Moosavi-Dezfooli</a:t>
            </a:r>
            <a:r>
              <a:rPr lang="fr-CA" sz="1800" dirty="0"/>
              <a:t>, Seyed-Mohsen, </a:t>
            </a:r>
            <a:r>
              <a:rPr lang="fr-CA" sz="1800" dirty="0" err="1"/>
              <a:t>Alhussein</a:t>
            </a:r>
            <a:r>
              <a:rPr lang="fr-CA" sz="1800" dirty="0"/>
              <a:t> Fawzi, Omar Fawzi et Pascal Frossard. </a:t>
            </a:r>
            <a:r>
              <a:rPr lang="fr-CA" sz="1800" i="1" dirty="0"/>
              <a:t>Universal </a:t>
            </a:r>
            <a:r>
              <a:rPr lang="fr-CA" sz="1800" i="1" dirty="0" err="1"/>
              <a:t>adversarial</a:t>
            </a:r>
            <a:r>
              <a:rPr lang="fr-CA" sz="1800" i="1" dirty="0"/>
              <a:t> perturbations</a:t>
            </a:r>
            <a:r>
              <a:rPr lang="fr-CA" sz="1800" dirty="0"/>
              <a:t>, 26 octobre 2016. Sur Internet : </a:t>
            </a:r>
            <a:r>
              <a:rPr lang="fr-CA" sz="1800" dirty="0">
                <a:hlinkClick r:id="rId7"/>
              </a:rPr>
              <a:t>https://arxiv.org/abs/1610.08401</a:t>
            </a:r>
            <a:r>
              <a:rPr lang="fr-CA" sz="1800" dirty="0"/>
              <a:t>.</a:t>
            </a:r>
          </a:p>
          <a:p>
            <a:r>
              <a:rPr lang="fr-CA" sz="1800" u="none" dirty="0"/>
              <a:t>Sur Internet : </a:t>
            </a:r>
            <a:r>
              <a:rPr lang="fr-CA" sz="1800" dirty="0">
                <a:hlinkClick r:id="rId8"/>
              </a:rPr>
              <a:t>https://www.cnet.com/news/elonmusk-artificial-intelligence-world-wariii-russia-china/</a:t>
            </a:r>
            <a:r>
              <a:rPr lang="fr-CA" sz="1800" u="none" dirty="0"/>
              <a:t>.</a:t>
            </a:r>
          </a:p>
          <a:p>
            <a:r>
              <a:rPr lang="fr-CA" sz="1800" u="none" dirty="0"/>
              <a:t>Sur Internet : </a:t>
            </a:r>
            <a:r>
              <a:rPr lang="fr-CA" sz="1800" dirty="0">
                <a:hlinkClick r:id="rId9"/>
              </a:rPr>
              <a:t>https://www.technologyreview.com/s/546301/will-machines-eliminate-us/</a:t>
            </a:r>
            <a:r>
              <a:rPr lang="fr-CA" sz="1800" u="none" dirty="0"/>
              <a:t>.</a:t>
            </a:r>
            <a:r>
              <a:rPr lang="fr-CA" sz="1800" dirty="0"/>
              <a:t> </a:t>
            </a:r>
          </a:p>
          <a:p>
            <a:r>
              <a:rPr lang="fr-CA" sz="1800" u="none" dirty="0"/>
              <a:t>Sur Internet : </a:t>
            </a:r>
            <a:r>
              <a:rPr lang="fr-CA" sz="1800" dirty="0">
                <a:hlinkClick r:id="rId10"/>
              </a:rPr>
              <a:t>https://www.technologyreview.com/s/609070/inside-the-moonshot-effort-to-finally-figure-out-the-brain/</a:t>
            </a:r>
            <a:r>
              <a:rPr lang="fr-CA" sz="1800" u="none" dirty="0"/>
              <a:t>.</a:t>
            </a:r>
            <a:r>
              <a:rPr lang="fr-CA" sz="1800" dirty="0"/>
              <a:t> </a:t>
            </a:r>
          </a:p>
          <a:p>
            <a:r>
              <a:rPr lang="fr-CA" sz="1800" dirty="0"/>
              <a:t>« Is AI riding a one-trick </a:t>
            </a:r>
            <a:r>
              <a:rPr lang="fr-CA" sz="1800" dirty="0" err="1"/>
              <a:t>pony</a:t>
            </a:r>
            <a:r>
              <a:rPr lang="fr-CA" sz="1800" dirty="0"/>
              <a:t>? », </a:t>
            </a:r>
            <a:r>
              <a:rPr lang="fr-CA" sz="1800" i="1" dirty="0"/>
              <a:t>MIT </a:t>
            </a:r>
            <a:r>
              <a:rPr lang="fr-CA" sz="1800" i="1" dirty="0" err="1"/>
              <a:t>Technology</a:t>
            </a:r>
            <a:r>
              <a:rPr lang="fr-CA" sz="1800" i="1" dirty="0"/>
              <a:t> </a:t>
            </a:r>
            <a:r>
              <a:rPr lang="fr-CA" sz="1800" i="1" dirty="0" err="1"/>
              <a:t>Review</a:t>
            </a:r>
            <a:r>
              <a:rPr lang="fr-CA" sz="1800" dirty="0"/>
              <a:t>, 29 septembre 2017. Sur Internet : </a:t>
            </a:r>
            <a:r>
              <a:rPr lang="fr-CA" sz="1800" dirty="0">
                <a:hlinkClick r:id="rId11"/>
              </a:rPr>
              <a:t>https://www.technologyreview.com/s/608911/is-ai-riding-a-one-trick-pony/</a:t>
            </a:r>
            <a:r>
              <a:rPr lang="fr-CA" sz="1800" dirty="0"/>
              <a:t>.</a:t>
            </a:r>
          </a:p>
        </p:txBody>
      </p:sp>
    </p:spTree>
    <p:extLst>
      <p:ext uri="{BB962C8B-B14F-4D97-AF65-F5344CB8AC3E}">
        <p14:creationId xmlns:p14="http://schemas.microsoft.com/office/powerpoint/2010/main" val="187773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ACAC8D-E2D6-F04E-9E28-FDCBFF63A7C6}"/>
              </a:ext>
            </a:extLst>
          </p:cNvPr>
          <p:cNvSpPr>
            <a:spLocks noGrp="1"/>
          </p:cNvSpPr>
          <p:nvPr>
            <p:ph type="title"/>
            <p:custDataLst>
              <p:tags r:id="rId1"/>
            </p:custDataLst>
          </p:nvPr>
        </p:nvSpPr>
        <p:spPr/>
        <p:txBody>
          <a:bodyPr/>
          <a:lstStyle/>
          <a:p>
            <a:r>
              <a:rPr lang="fr-CA"/>
              <a:t>RÉFÉRENCES</a:t>
            </a:r>
          </a:p>
        </p:txBody>
      </p:sp>
      <p:sp>
        <p:nvSpPr>
          <p:cNvPr id="3" name="Content Placeholder 2">
            <a:extLst>
              <a:ext uri="{FF2B5EF4-FFF2-40B4-BE49-F238E27FC236}">
                <a16:creationId xmlns:a16="http://schemas.microsoft.com/office/drawing/2014/main" xmlns="" id="{E0FC1475-413E-194D-BA41-391FD73F58C3}"/>
              </a:ext>
            </a:extLst>
          </p:cNvPr>
          <p:cNvSpPr>
            <a:spLocks noGrp="1"/>
          </p:cNvSpPr>
          <p:nvPr>
            <p:ph idx="1"/>
            <p:custDataLst>
              <p:tags r:id="rId2"/>
            </p:custDataLst>
          </p:nvPr>
        </p:nvSpPr>
        <p:spPr/>
        <p:txBody>
          <a:bodyPr>
            <a:normAutofit fontScale="92500" lnSpcReduction="10000"/>
          </a:bodyPr>
          <a:lstStyle/>
          <a:p>
            <a:r>
              <a:rPr lang="fr-CA" sz="1800" i="1" dirty="0"/>
              <a:t>Axios</a:t>
            </a:r>
            <a:r>
              <a:rPr lang="fr-CA" sz="1800" dirty="0"/>
              <a:t>, 15 septembre 2017. Sur Internet : </a:t>
            </a:r>
            <a:r>
              <a:rPr lang="fr-CA" sz="1800" dirty="0">
                <a:hlinkClick r:id="rId4"/>
              </a:rPr>
              <a:t>https://www.axios.com/ai-pioneer-advocates-starting-over-2485537027.html</a:t>
            </a:r>
            <a:r>
              <a:rPr lang="fr-CA" sz="1800" dirty="0"/>
              <a:t>.</a:t>
            </a:r>
          </a:p>
          <a:p>
            <a:r>
              <a:rPr lang="fr-CA" sz="1800" i="1" dirty="0" err="1"/>
              <a:t>TechCrunch</a:t>
            </a:r>
            <a:r>
              <a:rPr lang="fr-CA" sz="1800" dirty="0"/>
              <a:t>, 30 septembre 2017. Sur Internet : </a:t>
            </a:r>
            <a:r>
              <a:rPr lang="fr-CA" sz="1800" dirty="0">
                <a:hlinkClick r:id="rId5"/>
              </a:rPr>
              <a:t>https://techcrunch.com/2017/09/30/ai-hype-has-peaked-so-whats-next</a:t>
            </a:r>
            <a:r>
              <a:rPr lang="fr-CA" sz="1800" dirty="0"/>
              <a:t>.</a:t>
            </a:r>
          </a:p>
          <a:p>
            <a:r>
              <a:rPr lang="fr-CA" sz="1800" i="1" dirty="0"/>
              <a:t>Fortune</a:t>
            </a:r>
            <a:r>
              <a:rPr lang="fr-CA" sz="1800" dirty="0"/>
              <a:t>, 28 juin 2017. Sur Internet : </a:t>
            </a:r>
            <a:r>
              <a:rPr lang="fr-CA" sz="1800" dirty="0">
                <a:hlinkClick r:id="rId6"/>
              </a:rPr>
              <a:t>http://fortune.com/2017/06/28/ibm-watson-ai-healthcare/</a:t>
            </a:r>
            <a:r>
              <a:rPr lang="fr-CA" sz="1800" dirty="0"/>
              <a:t>.</a:t>
            </a:r>
          </a:p>
          <a:p>
            <a:r>
              <a:rPr lang="fr-CA" sz="1800" u="none" dirty="0"/>
              <a:t>Sur Internet : </a:t>
            </a:r>
            <a:r>
              <a:rPr lang="fr-CA" sz="1800" dirty="0">
                <a:hlinkClick r:id="rId7"/>
              </a:rPr>
              <a:t>https://stuff.mit.edu/people/mitter/publications/121_Testing_Manifold.pdf</a:t>
            </a:r>
            <a:r>
              <a:rPr lang="fr-CA" sz="1800" u="none" dirty="0"/>
              <a:t>.</a:t>
            </a:r>
          </a:p>
          <a:p>
            <a:r>
              <a:rPr lang="fr-CA" sz="1800" u="none" dirty="0"/>
              <a:t>Sur Internet : </a:t>
            </a:r>
            <a:r>
              <a:rPr lang="fr-CA" sz="1800" dirty="0">
                <a:hlinkClick r:id="rId8"/>
              </a:rPr>
              <a:t>https://colah.github.io/posts/2014-03-NN-Manifolds-Topology/</a:t>
            </a:r>
            <a:r>
              <a:rPr lang="fr-CA" sz="1800" u="none" dirty="0"/>
              <a:t>.</a:t>
            </a:r>
          </a:p>
          <a:p>
            <a:r>
              <a:rPr lang="fr-CA" sz="1800" u="none" dirty="0"/>
              <a:t>Sur Internet : </a:t>
            </a:r>
            <a:r>
              <a:rPr lang="fr-CA" sz="1800" dirty="0">
                <a:hlinkClick r:id="rId9"/>
              </a:rPr>
              <a:t>http://robots.stanford.edu/papers/thrun.stanley05.pdf</a:t>
            </a:r>
            <a:r>
              <a:rPr lang="fr-CA" sz="1800" u="none" dirty="0"/>
              <a:t>.</a:t>
            </a:r>
          </a:p>
          <a:p>
            <a:r>
              <a:rPr lang="fr-CA" sz="1800" u="none" dirty="0"/>
              <a:t>Sur Internet : </a:t>
            </a:r>
            <a:r>
              <a:rPr lang="fr-CA" sz="1800" dirty="0">
                <a:hlinkClick r:id="rId10"/>
              </a:rPr>
              <a:t>https://medium.com/@samim/generating-captions-c31f00e8396e</a:t>
            </a:r>
            <a:r>
              <a:rPr lang="fr-CA" sz="1800" u="none" dirty="0"/>
              <a:t>.</a:t>
            </a:r>
            <a:endParaRPr lang="fr-CA" sz="1800" u="none" dirty="0">
              <a:hlinkClick r:id="rId10"/>
            </a:endParaRPr>
          </a:p>
          <a:p>
            <a:r>
              <a:rPr lang="fr-CA" sz="1800" dirty="0" err="1"/>
              <a:t>Kolakota</a:t>
            </a:r>
            <a:r>
              <a:rPr lang="fr-CA" sz="1800" dirty="0"/>
              <a:t>, R., M. Robinson et D. </a:t>
            </a:r>
            <a:r>
              <a:rPr lang="fr-CA" sz="1800" dirty="0" err="1"/>
              <a:t>Tapscott</a:t>
            </a:r>
            <a:r>
              <a:rPr lang="fr-CA" sz="1800" dirty="0"/>
              <a:t>. </a:t>
            </a:r>
            <a:r>
              <a:rPr lang="fr-CA" sz="1800" i="1" dirty="0"/>
              <a:t>E-business 2.0: Roadmap for </a:t>
            </a:r>
            <a:r>
              <a:rPr lang="fr-CA" sz="1800" i="1" dirty="0" err="1"/>
              <a:t>Success</a:t>
            </a:r>
            <a:r>
              <a:rPr lang="fr-CA" sz="1800" dirty="0"/>
              <a:t>, Addison-Wesley, 1999.</a:t>
            </a:r>
          </a:p>
          <a:p>
            <a:r>
              <a:rPr lang="fr-CA" sz="1800" dirty="0" err="1"/>
              <a:t>Reichheld</a:t>
            </a:r>
            <a:r>
              <a:rPr lang="fr-CA" sz="1800" dirty="0"/>
              <a:t>, F.F. « </a:t>
            </a:r>
            <a:r>
              <a:rPr lang="fr-CA" sz="1800" dirty="0" err="1"/>
              <a:t>Loyalty-based</a:t>
            </a:r>
            <a:r>
              <a:rPr lang="fr-CA" sz="1800" dirty="0"/>
              <a:t> management », </a:t>
            </a:r>
            <a:r>
              <a:rPr lang="fr-CA" sz="1800" i="1" dirty="0"/>
              <a:t>Harvard Business </a:t>
            </a:r>
            <a:r>
              <a:rPr lang="fr-CA" sz="1800" i="1" dirty="0" err="1"/>
              <a:t>Review</a:t>
            </a:r>
            <a:r>
              <a:rPr lang="fr-CA" sz="1800" dirty="0"/>
              <a:t>, mars-avril 1993, p. 64-73.</a:t>
            </a:r>
          </a:p>
          <a:p>
            <a:r>
              <a:rPr lang="fr-CA" sz="1800" u="none" dirty="0"/>
              <a:t>Sur Internet : </a:t>
            </a:r>
            <a:r>
              <a:rPr lang="fr-CA" sz="1800" dirty="0">
                <a:hlinkClick r:id="rId11"/>
              </a:rPr>
              <a:t>https://distill.pub/2017/aia/</a:t>
            </a:r>
            <a:r>
              <a:rPr lang="fr-CA" sz="1800" u="none" dirty="0"/>
              <a:t>.</a:t>
            </a:r>
          </a:p>
          <a:p>
            <a:r>
              <a:rPr lang="fr-CA" sz="1800" u="none" dirty="0"/>
              <a:t>Sur Internet : </a:t>
            </a:r>
            <a:r>
              <a:rPr lang="fr-CA" sz="1800" dirty="0">
                <a:hlinkClick r:id="rId12"/>
              </a:rPr>
              <a:t>https://distill.pub/2018/building-blocks/</a:t>
            </a:r>
            <a:r>
              <a:rPr lang="fr-CA" sz="1800" u="none" dirty="0"/>
              <a:t>.</a:t>
            </a:r>
            <a:endParaRPr lang="fr-CA" sz="1800" u="none" dirty="0">
              <a:hlinkClick r:id="rId12"/>
            </a:endParaRPr>
          </a:p>
        </p:txBody>
      </p:sp>
    </p:spTree>
    <p:extLst>
      <p:ext uri="{BB962C8B-B14F-4D97-AF65-F5344CB8AC3E}">
        <p14:creationId xmlns:p14="http://schemas.microsoft.com/office/powerpoint/2010/main" val="240373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Qu’est-ce que l’intelligence artificielle (IA)?</a:t>
            </a:r>
          </a:p>
        </p:txBody>
      </p:sp>
      <p:sp>
        <p:nvSpPr>
          <p:cNvPr id="3" name="Content Placeholder 2"/>
          <p:cNvSpPr>
            <a:spLocks noGrp="1"/>
          </p:cNvSpPr>
          <p:nvPr>
            <p:ph idx="1"/>
            <p:custDataLst>
              <p:tags r:id="rId2"/>
            </p:custDataLst>
          </p:nvPr>
        </p:nvSpPr>
        <p:spPr/>
        <p:txBody>
          <a:bodyPr>
            <a:normAutofit/>
          </a:bodyPr>
          <a:lstStyle/>
          <a:p>
            <a:pPr algn="just"/>
            <a:r>
              <a:rPr lang="fr-CA" dirty="0"/>
              <a:t>Quelles sont les </a:t>
            </a:r>
            <a:r>
              <a:rPr lang="fr-CA" b="1" dirty="0"/>
              <a:t>qualités et compétences essentielles</a:t>
            </a:r>
            <a:r>
              <a:rPr lang="fr-CA" dirty="0"/>
              <a:t> d’une intelligence?</a:t>
            </a:r>
          </a:p>
          <a:p>
            <a:pPr marL="1143000" lvl="1" indent="-457200" algn="just">
              <a:buFont typeface="Wingdings" charset="2"/>
              <a:buChar char="§"/>
            </a:pPr>
            <a:r>
              <a:rPr lang="fr-CA" dirty="0"/>
              <a:t>Elle fournit des réponses flexibles dans divers scénarios</a:t>
            </a:r>
          </a:p>
          <a:p>
            <a:pPr marL="1143000" lvl="1" indent="-457200" algn="just">
              <a:buFont typeface="Wingdings" charset="2"/>
              <a:buChar char="§"/>
            </a:pPr>
            <a:r>
              <a:rPr lang="fr-CA" dirty="0"/>
              <a:t>Elle tire parti des circonstances heureuses</a:t>
            </a:r>
          </a:p>
          <a:p>
            <a:pPr marL="1143000" lvl="1" indent="-457200" algn="just">
              <a:buFont typeface="Wingdings" charset="2"/>
              <a:buChar char="§"/>
            </a:pPr>
            <a:r>
              <a:rPr lang="fr-CA" dirty="0"/>
              <a:t>Elle donne un sens à des messages contradictoires</a:t>
            </a:r>
          </a:p>
          <a:p>
            <a:pPr marL="1143000" lvl="1" indent="-457200" algn="just">
              <a:buFont typeface="Wingdings" charset="2"/>
              <a:buChar char="§"/>
            </a:pPr>
            <a:r>
              <a:rPr lang="fr-CA" dirty="0"/>
              <a:t>Elle reconnaît l’importance relative des éléments d’une situation</a:t>
            </a:r>
          </a:p>
          <a:p>
            <a:pPr marL="1143000" lvl="1" indent="-457200" algn="just">
              <a:buFont typeface="Wingdings" charset="2"/>
              <a:buChar char="§"/>
            </a:pPr>
            <a:r>
              <a:rPr lang="fr-CA" dirty="0"/>
              <a:t>Elle trouve des similitudes entre des situations différentes</a:t>
            </a:r>
          </a:p>
          <a:p>
            <a:pPr marL="1143000" lvl="1" indent="-457200" algn="just">
              <a:buFont typeface="Wingdings" charset="2"/>
              <a:buChar char="§"/>
            </a:pPr>
            <a:r>
              <a:rPr lang="fr-CA" dirty="0"/>
              <a:t>Elle établit des distinctions entre des situations similaires</a:t>
            </a:r>
          </a:p>
          <a:p>
            <a:pPr marL="1143000" lvl="1" indent="-457200" algn="just">
              <a:buFont typeface="Wingdings" charset="2"/>
              <a:buChar char="§"/>
            </a:pPr>
            <a:r>
              <a:rPr lang="fr-CA" dirty="0"/>
              <a:t>Elle trouve de nouvelles idées à partir de rien ou en réorganisant des concepts déjà connus</a:t>
            </a:r>
          </a:p>
        </p:txBody>
      </p:sp>
      <p:sp>
        <p:nvSpPr>
          <p:cNvPr id="4" name="Rectangle 3"/>
          <p:cNvSpPr/>
          <p:nvPr>
            <p:custDataLst>
              <p:tags r:id="rId3"/>
            </p:custDataLst>
          </p:nvPr>
        </p:nvSpPr>
        <p:spPr>
          <a:xfrm>
            <a:off x="8030284" y="0"/>
            <a:ext cx="4161716" cy="369332"/>
          </a:xfrm>
          <a:prstGeom prst="rect">
            <a:avLst/>
          </a:prstGeom>
        </p:spPr>
        <p:txBody>
          <a:bodyPr wrap="none">
            <a:spAutoFit/>
          </a:bodyPr>
          <a:lstStyle/>
          <a:p>
            <a:pPr algn="r"/>
            <a:r>
              <a:rPr lang="fr-CA">
                <a:solidFill>
                  <a:schemeClr val="tx2"/>
                </a:solidFill>
                <a:latin typeface="Dagny OT" panose="020B0504020201020104" pitchFamily="34" charset="77"/>
                <a:ea typeface="Helvetica Light" charset="0"/>
                <a:cs typeface="Helvetica Light" charset="0"/>
              </a:rPr>
              <a:t>[D. Hoftsadter, </a:t>
            </a:r>
            <a:r>
              <a:rPr lang="fr-CA" i="1">
                <a:solidFill>
                  <a:schemeClr val="tx2"/>
                </a:solidFill>
                <a:latin typeface="Dagny OT" panose="020B0504020201020104" pitchFamily="34" charset="77"/>
                <a:ea typeface="Helvetica Light" charset="0"/>
                <a:cs typeface="Helvetica Light" charset="0"/>
              </a:rPr>
              <a:t>Gödel, Escher, Bach</a:t>
            </a:r>
            <a:r>
              <a:rPr lang="fr-CA">
                <a:solidFill>
                  <a:schemeClr val="tx2"/>
                </a:solidFill>
                <a:latin typeface="Dagny OT" panose="020B0504020201020104" pitchFamily="34" charset="77"/>
                <a:ea typeface="Helvetica Light" charset="0"/>
                <a:cs typeface="Helvetica Light" charset="0"/>
              </a:rPr>
              <a:t>, 1979]</a:t>
            </a:r>
          </a:p>
        </p:txBody>
      </p:sp>
    </p:spTree>
    <p:extLst>
      <p:ext uri="{BB962C8B-B14F-4D97-AF65-F5344CB8AC3E}">
        <p14:creationId xmlns:p14="http://schemas.microsoft.com/office/powerpoint/2010/main" val="122735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DISCUSSION</a:t>
            </a:r>
          </a:p>
        </p:txBody>
      </p:sp>
      <p:sp>
        <p:nvSpPr>
          <p:cNvPr id="3" name="Content Placeholder 2"/>
          <p:cNvSpPr>
            <a:spLocks noGrp="1"/>
          </p:cNvSpPr>
          <p:nvPr>
            <p:ph idx="1"/>
            <p:custDataLst>
              <p:tags r:id="rId2"/>
            </p:custDataLst>
          </p:nvPr>
        </p:nvSpPr>
        <p:spPr/>
        <p:txBody>
          <a:bodyPr>
            <a:normAutofit/>
          </a:bodyPr>
          <a:lstStyle/>
          <a:p>
            <a:pPr>
              <a:lnSpc>
                <a:spcPct val="100000"/>
              </a:lnSpc>
            </a:pPr>
            <a:r>
              <a:rPr lang="fr-CA"/>
              <a:t>Pensez-vous que la définition de Hofstadter est toujours valable? </a:t>
            </a:r>
          </a:p>
        </p:txBody>
      </p:sp>
    </p:spTree>
    <p:extLst>
      <p:ext uri="{BB962C8B-B14F-4D97-AF65-F5344CB8AC3E}">
        <p14:creationId xmlns:p14="http://schemas.microsoft.com/office/powerpoint/2010/main" val="331007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Qu’est-ce que l’intelligence artificielle?</a:t>
            </a:r>
          </a:p>
        </p:txBody>
      </p:sp>
      <p:sp>
        <p:nvSpPr>
          <p:cNvPr id="3" name="Content Placeholder 2"/>
          <p:cNvSpPr>
            <a:spLocks noGrp="1"/>
          </p:cNvSpPr>
          <p:nvPr>
            <p:ph idx="1"/>
            <p:custDataLst>
              <p:tags r:id="rId2"/>
            </p:custDataLst>
          </p:nvPr>
        </p:nvSpPr>
        <p:spPr>
          <a:xfrm>
            <a:off x="581192" y="2180496"/>
            <a:ext cx="11029615" cy="1348517"/>
          </a:xfrm>
        </p:spPr>
        <p:txBody>
          <a:bodyPr>
            <a:normAutofit/>
          </a:bodyPr>
          <a:lstStyle/>
          <a:p>
            <a:pPr algn="just">
              <a:lnSpc>
                <a:spcPct val="100000"/>
              </a:lnSpc>
            </a:pPr>
            <a:r>
              <a:rPr lang="fr-CA" dirty="0"/>
              <a:t>La recherche en intelligence artificielle s’entend de l’étude des </a:t>
            </a:r>
            <a:r>
              <a:rPr lang="fr-CA" b="1" dirty="0">
                <a:latin typeface="Helvetica" pitchFamily="2" charset="0"/>
              </a:rPr>
              <a:t>agents intelligents</a:t>
            </a:r>
            <a:r>
              <a:rPr lang="fr-CA" dirty="0"/>
              <a:t> : tout dispositif qui perçoit son environnement et prend des mesures qui maximisent ses chances de succès dans la poursuite de ses objectifs.</a:t>
            </a:r>
          </a:p>
        </p:txBody>
      </p:sp>
      <p:sp>
        <p:nvSpPr>
          <p:cNvPr id="4" name="Rectangle 3"/>
          <p:cNvSpPr/>
          <p:nvPr>
            <p:custDataLst>
              <p:tags r:id="rId3"/>
            </p:custDataLst>
          </p:nvPr>
        </p:nvSpPr>
        <p:spPr>
          <a:xfrm>
            <a:off x="8854227" y="-9448"/>
            <a:ext cx="3337773" cy="369332"/>
          </a:xfrm>
          <a:prstGeom prst="rect">
            <a:avLst/>
          </a:prstGeom>
        </p:spPr>
        <p:txBody>
          <a:bodyPr wrap="none">
            <a:spAutoFit/>
          </a:bodyPr>
          <a:lstStyle/>
          <a:p>
            <a:pPr algn="r"/>
            <a:r>
              <a:rPr lang="fr-CA">
                <a:solidFill>
                  <a:schemeClr val="tx2"/>
                </a:solidFill>
                <a:latin typeface="Dagny OT" panose="020B0504020201020104" pitchFamily="34" charset="77"/>
                <a:ea typeface="Helvetica Light" charset="0"/>
                <a:cs typeface="Helvetica Light" charset="0"/>
              </a:rPr>
              <a:t>[Intelligence artificielle, </a:t>
            </a:r>
            <a:r>
              <a:rPr lang="fr-CA" i="1">
                <a:solidFill>
                  <a:schemeClr val="tx2"/>
                </a:solidFill>
                <a:latin typeface="Dagny OT" panose="020B0504020201020104" pitchFamily="34" charset="77"/>
                <a:ea typeface="Helvetica Light" charset="0"/>
                <a:cs typeface="Helvetica Light" charset="0"/>
              </a:rPr>
              <a:t>Wikipédia</a:t>
            </a:r>
            <a:r>
              <a:rPr lang="fr-CA">
                <a:solidFill>
                  <a:schemeClr val="tx2"/>
                </a:solidFill>
                <a:latin typeface="Dagny OT" panose="020B0504020201020104" pitchFamily="34" charset="77"/>
                <a:ea typeface="Helvetica Light" charset="0"/>
                <a:cs typeface="Helvetica Light" charset="0"/>
              </a:rPr>
              <a:t>]</a:t>
            </a:r>
          </a:p>
        </p:txBody>
      </p:sp>
      <p:sp>
        <p:nvSpPr>
          <p:cNvPr id="5" name="Rectangle 4"/>
          <p:cNvSpPr/>
          <p:nvPr>
            <p:custDataLst>
              <p:tags r:id="rId4"/>
            </p:custDataLst>
          </p:nvPr>
        </p:nvSpPr>
        <p:spPr>
          <a:xfrm>
            <a:off x="581192" y="3649760"/>
            <a:ext cx="11029614" cy="2769989"/>
          </a:xfrm>
          <a:prstGeom prst="rect">
            <a:avLst/>
          </a:prstGeom>
        </p:spPr>
        <p:txBody>
          <a:bodyPr wrap="square" numCol="2">
            <a:spAutoFit/>
          </a:bodyPr>
          <a:lstStyle/>
          <a:p>
            <a:pPr algn="just"/>
            <a:r>
              <a:rPr lang="fr-CA" sz="2400" b="1" dirty="0">
                <a:solidFill>
                  <a:schemeClr val="tx2"/>
                </a:solidFill>
                <a:latin typeface="Dagny OT" panose="020B0504020201020104" pitchFamily="34" charset="77"/>
                <a:ea typeface="Helvetica Light" charset="0"/>
                <a:cs typeface="Helvetica Light" charset="0"/>
              </a:rPr>
              <a:t>Exemples</a:t>
            </a:r>
          </a:p>
          <a:p>
            <a:pPr marL="914400" lvl="1" indent="-457200" algn="just">
              <a:buFont typeface="Wingdings" charset="2"/>
              <a:buChar char="§"/>
            </a:pPr>
            <a:r>
              <a:rPr lang="fr-CA" sz="2000" dirty="0">
                <a:solidFill>
                  <a:schemeClr val="tx2"/>
                </a:solidFill>
                <a:latin typeface="Dagny OT" panose="020B0504020201020104" pitchFamily="34" charset="77"/>
                <a:ea typeface="Helvetica Light" charset="0"/>
                <a:cs typeface="Helvetica Light" charset="0"/>
              </a:rPr>
              <a:t>Systèmes experts </a:t>
            </a:r>
          </a:p>
          <a:p>
            <a:pPr lvl="1" algn="just"/>
            <a:r>
              <a:rPr lang="fr-CA" sz="1500" dirty="0" err="1">
                <a:solidFill>
                  <a:schemeClr val="tx2"/>
                </a:solidFill>
                <a:latin typeface="Dagny OT" panose="020B0504020201020104" pitchFamily="34" charset="77"/>
                <a:ea typeface="Helvetica Light" charset="0"/>
                <a:cs typeface="Helvetica Light" charset="0"/>
              </a:rPr>
              <a:t>TurboTax</a:t>
            </a:r>
            <a:r>
              <a:rPr lang="fr-CA" sz="1500" dirty="0">
                <a:solidFill>
                  <a:schemeClr val="tx2"/>
                </a:solidFill>
                <a:latin typeface="Dagny OT" panose="020B0504020201020104" pitchFamily="34" charset="77"/>
                <a:ea typeface="Helvetica Light" charset="0"/>
                <a:cs typeface="Helvetica Light" charset="0"/>
              </a:rPr>
              <a:t>, </a:t>
            </a:r>
            <a:r>
              <a:rPr lang="fr-CA" sz="1500" dirty="0" err="1">
                <a:solidFill>
                  <a:schemeClr val="tx2"/>
                </a:solidFill>
                <a:latin typeface="Dagny OT" panose="020B0504020201020104" pitchFamily="34" charset="77"/>
                <a:ea typeface="Helvetica Light" charset="0"/>
                <a:cs typeface="Helvetica Light" charset="0"/>
              </a:rPr>
              <a:t>WebMD</a:t>
            </a:r>
            <a:r>
              <a:rPr lang="fr-CA" sz="1500" dirty="0">
                <a:solidFill>
                  <a:schemeClr val="tx2"/>
                </a:solidFill>
                <a:latin typeface="Dagny OT" panose="020B0504020201020104" pitchFamily="34" charset="77"/>
                <a:ea typeface="Helvetica Light" charset="0"/>
                <a:cs typeface="Helvetica Light" charset="0"/>
              </a:rPr>
              <a:t>, assistance technique, traitement des réclamations d’assurance, contrôle du trafic aérien, etc.</a:t>
            </a:r>
          </a:p>
          <a:p>
            <a:pPr marL="914400" lvl="1" indent="-457200" algn="just">
              <a:buFont typeface="Wingdings" charset="2"/>
              <a:buChar char="§"/>
            </a:pPr>
            <a:r>
              <a:rPr lang="fr-CA" sz="2000" dirty="0">
                <a:solidFill>
                  <a:schemeClr val="tx2"/>
                </a:solidFill>
                <a:latin typeface="Dagny OT" panose="020B0504020201020104" pitchFamily="34" charset="77"/>
                <a:ea typeface="Helvetica Light" charset="0"/>
                <a:cs typeface="Helvetica Light" charset="0"/>
              </a:rPr>
              <a:t>Prise de décision </a:t>
            </a:r>
          </a:p>
          <a:p>
            <a:pPr lvl="1" algn="just"/>
            <a:r>
              <a:rPr lang="fr-CA" sz="1500" dirty="0" err="1">
                <a:solidFill>
                  <a:schemeClr val="tx2"/>
                </a:solidFill>
                <a:latin typeface="Dagny OT" panose="020B0504020201020104" pitchFamily="34" charset="77"/>
                <a:ea typeface="Helvetica Light" charset="0"/>
                <a:cs typeface="Helvetica Light" charset="0"/>
              </a:rPr>
              <a:t>Deep</a:t>
            </a:r>
            <a:r>
              <a:rPr lang="fr-CA" sz="1500" dirty="0">
                <a:solidFill>
                  <a:schemeClr val="tx2"/>
                </a:solidFill>
                <a:latin typeface="Dagny OT" panose="020B0504020201020104" pitchFamily="34" charset="77"/>
                <a:ea typeface="Helvetica Light" charset="0"/>
                <a:cs typeface="Helvetica Light" charset="0"/>
              </a:rPr>
              <a:t> Blue, systèmes de pilotage automatique, compteurs « intelligents », etc.</a:t>
            </a:r>
          </a:p>
          <a:p>
            <a:pPr marL="914400" lvl="1" indent="-457200" algn="just">
              <a:buFont typeface="Wingdings" charset="2"/>
              <a:buChar char="§"/>
            </a:pPr>
            <a:r>
              <a:rPr lang="fr-CA" sz="2000" dirty="0">
                <a:solidFill>
                  <a:schemeClr val="tx2"/>
                </a:solidFill>
                <a:latin typeface="Dagny OT" panose="020B0504020201020104" pitchFamily="34" charset="77"/>
                <a:ea typeface="Helvetica Light" charset="0"/>
                <a:cs typeface="Helvetica Light" charset="0"/>
              </a:rPr>
              <a:t>Traitement du langage naturel</a:t>
            </a:r>
          </a:p>
          <a:p>
            <a:pPr lvl="1" algn="just"/>
            <a:r>
              <a:rPr lang="fr-CA" sz="1500" dirty="0">
                <a:solidFill>
                  <a:schemeClr val="tx2"/>
                </a:solidFill>
                <a:latin typeface="Dagny OT" panose="020B0504020201020104" pitchFamily="34" charset="77"/>
                <a:ea typeface="Helvetica Light" charset="0"/>
                <a:cs typeface="Helvetica Light" charset="0"/>
              </a:rPr>
              <a:t>Traduction automatique, Siri, reconnaissance d’entités nommées, etc.</a:t>
            </a:r>
          </a:p>
          <a:p>
            <a:pPr algn="just"/>
            <a:endParaRPr lang="en-US" sz="2800" dirty="0">
              <a:solidFill>
                <a:schemeClr val="tx2"/>
              </a:solidFill>
              <a:latin typeface="Dagny OT" panose="020B0504020201020104" pitchFamily="34" charset="77"/>
              <a:ea typeface="Helvetica Light" charset="0"/>
              <a:cs typeface="Helvetica Light" charset="0"/>
            </a:endParaRPr>
          </a:p>
          <a:p>
            <a:pPr marL="914400" lvl="1" indent="-457200" algn="just">
              <a:buFont typeface="Wingdings" charset="2"/>
              <a:buChar char="§"/>
            </a:pPr>
            <a:r>
              <a:rPr lang="fr-CA" sz="2000" dirty="0">
                <a:solidFill>
                  <a:schemeClr val="tx2"/>
                </a:solidFill>
                <a:latin typeface="Dagny OT" panose="020B0504020201020104" pitchFamily="34" charset="77"/>
                <a:ea typeface="Helvetica Light" charset="0"/>
                <a:cs typeface="Helvetica Light" charset="0"/>
              </a:rPr>
              <a:t>Systèmes de recommandation</a:t>
            </a:r>
          </a:p>
          <a:p>
            <a:pPr lvl="1" algn="just"/>
            <a:r>
              <a:rPr lang="fr-CA" sz="1500" dirty="0">
                <a:solidFill>
                  <a:schemeClr val="tx2"/>
                </a:solidFill>
                <a:latin typeface="Dagny OT" panose="020B0504020201020104" pitchFamily="34" charset="77"/>
                <a:ea typeface="Helvetica Light" charset="0"/>
                <a:cs typeface="Helvetica Light" charset="0"/>
              </a:rPr>
              <a:t>Google, Expedia, Facebook, LinkedIn, Netflix, Amazon, etc.</a:t>
            </a:r>
          </a:p>
          <a:p>
            <a:pPr marL="914400" lvl="1" indent="-457200" algn="just">
              <a:buFont typeface="Wingdings" charset="2"/>
              <a:buChar char="§"/>
            </a:pPr>
            <a:r>
              <a:rPr lang="fr-CA" sz="2000" dirty="0">
                <a:solidFill>
                  <a:schemeClr val="tx2"/>
                </a:solidFill>
                <a:latin typeface="Dagny OT" panose="020B0504020201020104" pitchFamily="34" charset="77"/>
                <a:ea typeface="Helvetica Light" charset="0"/>
                <a:cs typeface="Helvetica Light" charset="0"/>
              </a:rPr>
              <a:t>Producteurs de contenu</a:t>
            </a:r>
          </a:p>
          <a:p>
            <a:pPr lvl="1" algn="just"/>
            <a:r>
              <a:rPr lang="fr-CA" sz="1500" dirty="0">
                <a:solidFill>
                  <a:schemeClr val="tx2"/>
                </a:solidFill>
                <a:latin typeface="Dagny OT" panose="020B0504020201020104" pitchFamily="34" charset="77"/>
                <a:ea typeface="Helvetica Light" charset="0"/>
                <a:cs typeface="Helvetica Light" charset="0"/>
              </a:rPr>
              <a:t>Compositeur de musique, rédacteur de romans, créateur de dessins animés, etc.</a:t>
            </a:r>
          </a:p>
          <a:p>
            <a:pPr marL="914400" lvl="1" indent="-457200" algn="just">
              <a:buFont typeface="Wingdings" charset="2"/>
              <a:buChar char="§"/>
            </a:pPr>
            <a:r>
              <a:rPr lang="fr-CA" sz="2000" dirty="0">
                <a:solidFill>
                  <a:schemeClr val="tx2"/>
                </a:solidFill>
                <a:latin typeface="Dagny OT" panose="020B0504020201020104" pitchFamily="34" charset="77"/>
                <a:ea typeface="Helvetica Light" charset="0"/>
                <a:cs typeface="Helvetica Light" charset="0"/>
              </a:rPr>
              <a:t>Classificateurs</a:t>
            </a:r>
          </a:p>
          <a:p>
            <a:pPr lvl="1" algn="just"/>
            <a:r>
              <a:rPr lang="fr-CA" sz="1500" dirty="0">
                <a:solidFill>
                  <a:schemeClr val="tx2"/>
                </a:solidFill>
                <a:latin typeface="Dagny OT" panose="020B0504020201020104" pitchFamily="34" charset="77"/>
                <a:ea typeface="Helvetica Light" charset="0"/>
                <a:cs typeface="Helvetica Light" charset="0"/>
              </a:rPr>
              <a:t>Reconnaissance facile, identification d’objets, détection des fraudes, etc.</a:t>
            </a:r>
          </a:p>
        </p:txBody>
      </p:sp>
    </p:spTree>
    <p:extLst>
      <p:ext uri="{BB962C8B-B14F-4D97-AF65-F5344CB8AC3E}">
        <p14:creationId xmlns:p14="http://schemas.microsoft.com/office/powerpoint/2010/main" val="187427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4"/>
</p:tagLst>
</file>

<file path=ppt/tags/tag103.xml><?xml version="1.0" encoding="utf-8"?>
<p:tagLst xmlns:a="http://schemas.openxmlformats.org/drawingml/2006/main" xmlns:r="http://schemas.openxmlformats.org/officeDocument/2006/relationships" xmlns:p="http://schemas.openxmlformats.org/presentationml/2006/main">
  <p:tag name="NUM" val="5"/>
</p:tagLst>
</file>

<file path=ppt/tags/tag104.xml><?xml version="1.0" encoding="utf-8"?>
<p:tagLst xmlns:a="http://schemas.openxmlformats.org/drawingml/2006/main" xmlns:r="http://schemas.openxmlformats.org/officeDocument/2006/relationships" xmlns:p="http://schemas.openxmlformats.org/presentationml/2006/main">
  <p:tag name="NUM" val="6"/>
</p:tagLst>
</file>

<file path=ppt/tags/tag105.xml><?xml version="1.0" encoding="utf-8"?>
<p:tagLst xmlns:a="http://schemas.openxmlformats.org/drawingml/2006/main" xmlns:r="http://schemas.openxmlformats.org/officeDocument/2006/relationships" xmlns:p="http://schemas.openxmlformats.org/presentationml/2006/main">
  <p:tag name="NUM" val="7"/>
</p:tagLst>
</file>

<file path=ppt/tags/tag106.xml><?xml version="1.0" encoding="utf-8"?>
<p:tagLst xmlns:a="http://schemas.openxmlformats.org/drawingml/2006/main" xmlns:r="http://schemas.openxmlformats.org/officeDocument/2006/relationships" xmlns:p="http://schemas.openxmlformats.org/presentationml/2006/main">
  <p:tag name="NUM" val="8"/>
</p:tagLst>
</file>

<file path=ppt/tags/tag107.xml><?xml version="1.0" encoding="utf-8"?>
<p:tagLst xmlns:a="http://schemas.openxmlformats.org/drawingml/2006/main" xmlns:r="http://schemas.openxmlformats.org/officeDocument/2006/relationships" xmlns:p="http://schemas.openxmlformats.org/presentationml/2006/main">
  <p:tag name="NUM" val="9"/>
</p:tagLst>
</file>

<file path=ppt/tags/tag108.xml><?xml version="1.0" encoding="utf-8"?>
<p:tagLst xmlns:a="http://schemas.openxmlformats.org/drawingml/2006/main" xmlns:r="http://schemas.openxmlformats.org/officeDocument/2006/relationships" xmlns:p="http://schemas.openxmlformats.org/presentationml/2006/main">
  <p:tag name="NUM" val="10"/>
</p:tagLst>
</file>

<file path=ppt/tags/tag109.xml><?xml version="1.0" encoding="utf-8"?>
<p:tagLst xmlns:a="http://schemas.openxmlformats.org/drawingml/2006/main" xmlns:r="http://schemas.openxmlformats.org/officeDocument/2006/relationships" xmlns:p="http://schemas.openxmlformats.org/presentationml/2006/main">
  <p:tag name="NUM" val="1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10.xml><?xml version="1.0" encoding="utf-8"?>
<p:tagLst xmlns:a="http://schemas.openxmlformats.org/drawingml/2006/main" xmlns:r="http://schemas.openxmlformats.org/officeDocument/2006/relationships" xmlns:p="http://schemas.openxmlformats.org/presentationml/2006/main">
  <p:tag name="NUM" val="12"/>
</p:tagLst>
</file>

<file path=ppt/tags/tag111.xml><?xml version="1.0" encoding="utf-8"?>
<p:tagLst xmlns:a="http://schemas.openxmlformats.org/drawingml/2006/main" xmlns:r="http://schemas.openxmlformats.org/officeDocument/2006/relationships" xmlns:p="http://schemas.openxmlformats.org/presentationml/2006/main">
  <p:tag name="NUM" val="13"/>
</p:tagLst>
</file>

<file path=ppt/tags/tag112.xml><?xml version="1.0" encoding="utf-8"?>
<p:tagLst xmlns:a="http://schemas.openxmlformats.org/drawingml/2006/main" xmlns:r="http://schemas.openxmlformats.org/officeDocument/2006/relationships" xmlns:p="http://schemas.openxmlformats.org/presentationml/2006/main">
  <p:tag name="NUM" val="14"/>
</p:tagLst>
</file>

<file path=ppt/tags/tag113.xml><?xml version="1.0" encoding="utf-8"?>
<p:tagLst xmlns:a="http://schemas.openxmlformats.org/drawingml/2006/main" xmlns:r="http://schemas.openxmlformats.org/officeDocument/2006/relationships" xmlns:p="http://schemas.openxmlformats.org/presentationml/2006/main">
  <p:tag name="NUM" val="15"/>
</p:tagLst>
</file>

<file path=ppt/tags/tag114.xml><?xml version="1.0" encoding="utf-8"?>
<p:tagLst xmlns:a="http://schemas.openxmlformats.org/drawingml/2006/main" xmlns:r="http://schemas.openxmlformats.org/officeDocument/2006/relationships" xmlns:p="http://schemas.openxmlformats.org/presentationml/2006/main">
  <p:tag name="NUM" val="16"/>
</p:tagLst>
</file>

<file path=ppt/tags/tag115.xml><?xml version="1.0" encoding="utf-8"?>
<p:tagLst xmlns:a="http://schemas.openxmlformats.org/drawingml/2006/main" xmlns:r="http://schemas.openxmlformats.org/officeDocument/2006/relationships" xmlns:p="http://schemas.openxmlformats.org/presentationml/2006/main">
  <p:tag name="NUM" val="17"/>
</p:tagLst>
</file>

<file path=ppt/tags/tag116.xml><?xml version="1.0" encoding="utf-8"?>
<p:tagLst xmlns:a="http://schemas.openxmlformats.org/drawingml/2006/main" xmlns:r="http://schemas.openxmlformats.org/officeDocument/2006/relationships" xmlns:p="http://schemas.openxmlformats.org/presentationml/2006/main">
  <p:tag name="NUM" val="18"/>
</p:tagLst>
</file>

<file path=ppt/tags/tag117.xml><?xml version="1.0" encoding="utf-8"?>
<p:tagLst xmlns:a="http://schemas.openxmlformats.org/drawingml/2006/main" xmlns:r="http://schemas.openxmlformats.org/officeDocument/2006/relationships" xmlns:p="http://schemas.openxmlformats.org/presentationml/2006/main">
  <p:tag name="NUM" val="19"/>
</p:tagLst>
</file>

<file path=ppt/tags/tag118.xml><?xml version="1.0" encoding="utf-8"?>
<p:tagLst xmlns:a="http://schemas.openxmlformats.org/drawingml/2006/main" xmlns:r="http://schemas.openxmlformats.org/officeDocument/2006/relationships" xmlns:p="http://schemas.openxmlformats.org/presentationml/2006/main">
  <p:tag name="NUM" val="20"/>
</p:tagLst>
</file>

<file path=ppt/tags/tag119.xml><?xml version="1.0" encoding="utf-8"?>
<p:tagLst xmlns:a="http://schemas.openxmlformats.org/drawingml/2006/main" xmlns:r="http://schemas.openxmlformats.org/officeDocument/2006/relationships" xmlns:p="http://schemas.openxmlformats.org/presentationml/2006/main">
  <p:tag name="NUM" val="21"/>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20.xml><?xml version="1.0" encoding="utf-8"?>
<p:tagLst xmlns:a="http://schemas.openxmlformats.org/drawingml/2006/main" xmlns:r="http://schemas.openxmlformats.org/officeDocument/2006/relationships" xmlns:p="http://schemas.openxmlformats.org/presentationml/2006/main">
  <p:tag name="NUM" val="22"/>
</p:tagLst>
</file>

<file path=ppt/tags/tag121.xml><?xml version="1.0" encoding="utf-8"?>
<p:tagLst xmlns:a="http://schemas.openxmlformats.org/drawingml/2006/main" xmlns:r="http://schemas.openxmlformats.org/officeDocument/2006/relationships" xmlns:p="http://schemas.openxmlformats.org/presentationml/2006/main">
  <p:tag name="NUM" val="23"/>
</p:tagLst>
</file>

<file path=ppt/tags/tag122.xml><?xml version="1.0" encoding="utf-8"?>
<p:tagLst xmlns:a="http://schemas.openxmlformats.org/drawingml/2006/main" xmlns:r="http://schemas.openxmlformats.org/officeDocument/2006/relationships" xmlns:p="http://schemas.openxmlformats.org/presentationml/2006/main">
  <p:tag name="NUM" val="24"/>
</p:tagLst>
</file>

<file path=ppt/tags/tag123.xml><?xml version="1.0" encoding="utf-8"?>
<p:tagLst xmlns:a="http://schemas.openxmlformats.org/drawingml/2006/main" xmlns:r="http://schemas.openxmlformats.org/officeDocument/2006/relationships" xmlns:p="http://schemas.openxmlformats.org/presentationml/2006/main">
  <p:tag name="NUM" val="25"/>
</p:tagLst>
</file>

<file path=ppt/tags/tag124.xml><?xml version="1.0" encoding="utf-8"?>
<p:tagLst xmlns:a="http://schemas.openxmlformats.org/drawingml/2006/main" xmlns:r="http://schemas.openxmlformats.org/officeDocument/2006/relationships" xmlns:p="http://schemas.openxmlformats.org/presentationml/2006/main">
  <p:tag name="NUM" val="26"/>
</p:tagLst>
</file>

<file path=ppt/tags/tag125.xml><?xml version="1.0" encoding="utf-8"?>
<p:tagLst xmlns:a="http://schemas.openxmlformats.org/drawingml/2006/main" xmlns:r="http://schemas.openxmlformats.org/officeDocument/2006/relationships" xmlns:p="http://schemas.openxmlformats.org/presentationml/2006/main">
  <p:tag name="NUM" val="27"/>
</p:tagLst>
</file>

<file path=ppt/tags/tag126.xml><?xml version="1.0" encoding="utf-8"?>
<p:tagLst xmlns:a="http://schemas.openxmlformats.org/drawingml/2006/main" xmlns:r="http://schemas.openxmlformats.org/officeDocument/2006/relationships" xmlns:p="http://schemas.openxmlformats.org/presentationml/2006/main">
  <p:tag name="NUM" val="28"/>
</p:tagLst>
</file>

<file path=ppt/tags/tag127.xml><?xml version="1.0" encoding="utf-8"?>
<p:tagLst xmlns:a="http://schemas.openxmlformats.org/drawingml/2006/main" xmlns:r="http://schemas.openxmlformats.org/officeDocument/2006/relationships" xmlns:p="http://schemas.openxmlformats.org/presentationml/2006/main">
  <p:tag name="NUM" val="29"/>
</p:tagLst>
</file>

<file path=ppt/tags/tag128.xml><?xml version="1.0" encoding="utf-8"?>
<p:tagLst xmlns:a="http://schemas.openxmlformats.org/drawingml/2006/main" xmlns:r="http://schemas.openxmlformats.org/officeDocument/2006/relationships" xmlns:p="http://schemas.openxmlformats.org/presentationml/2006/main">
  <p:tag name="NUM" val="30"/>
</p:tagLst>
</file>

<file path=ppt/tags/tag129.xml><?xml version="1.0" encoding="utf-8"?>
<p:tagLst xmlns:a="http://schemas.openxmlformats.org/drawingml/2006/main" xmlns:r="http://schemas.openxmlformats.org/officeDocument/2006/relationships" xmlns:p="http://schemas.openxmlformats.org/presentationml/2006/main">
  <p:tag name="NUM" val="31"/>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32"/>
</p:tagLst>
</file>

<file path=ppt/tags/tag131.xml><?xml version="1.0" encoding="utf-8"?>
<p:tagLst xmlns:a="http://schemas.openxmlformats.org/drawingml/2006/main" xmlns:r="http://schemas.openxmlformats.org/officeDocument/2006/relationships" xmlns:p="http://schemas.openxmlformats.org/presentationml/2006/main">
  <p:tag name="NUM" val="33"/>
</p:tagLst>
</file>

<file path=ppt/tags/tag132.xml><?xml version="1.0" encoding="utf-8"?>
<p:tagLst xmlns:a="http://schemas.openxmlformats.org/drawingml/2006/main" xmlns:r="http://schemas.openxmlformats.org/officeDocument/2006/relationships" xmlns:p="http://schemas.openxmlformats.org/presentationml/2006/main">
  <p:tag name="NUM" val="34"/>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2"/>
</p:tagLst>
</file>

<file path=ppt/tags/tag135.xml><?xml version="1.0" encoding="utf-8"?>
<p:tagLst xmlns:a="http://schemas.openxmlformats.org/drawingml/2006/main" xmlns:r="http://schemas.openxmlformats.org/officeDocument/2006/relationships" xmlns:p="http://schemas.openxmlformats.org/presentationml/2006/main">
  <p:tag name="NUM" val="3"/>
</p:tagLst>
</file>

<file path=ppt/tags/tag136.xml><?xml version="1.0" encoding="utf-8"?>
<p:tagLst xmlns:a="http://schemas.openxmlformats.org/drawingml/2006/main" xmlns:r="http://schemas.openxmlformats.org/officeDocument/2006/relationships" xmlns:p="http://schemas.openxmlformats.org/presentationml/2006/main">
  <p:tag name="NUM" val="4"/>
</p:tagLst>
</file>

<file path=ppt/tags/tag137.xml><?xml version="1.0" encoding="utf-8"?>
<p:tagLst xmlns:a="http://schemas.openxmlformats.org/drawingml/2006/main" xmlns:r="http://schemas.openxmlformats.org/officeDocument/2006/relationships" xmlns:p="http://schemas.openxmlformats.org/presentationml/2006/main">
  <p:tag name="NUM" val="5"/>
</p:tagLst>
</file>

<file path=ppt/tags/tag138.xml><?xml version="1.0" encoding="utf-8"?>
<p:tagLst xmlns:a="http://schemas.openxmlformats.org/drawingml/2006/main" xmlns:r="http://schemas.openxmlformats.org/officeDocument/2006/relationships" xmlns:p="http://schemas.openxmlformats.org/presentationml/2006/main">
  <p:tag name="NUM" val="6"/>
</p:tagLst>
</file>

<file path=ppt/tags/tag139.xml><?xml version="1.0" encoding="utf-8"?>
<p:tagLst xmlns:a="http://schemas.openxmlformats.org/drawingml/2006/main" xmlns:r="http://schemas.openxmlformats.org/officeDocument/2006/relationships" xmlns:p="http://schemas.openxmlformats.org/presentationml/2006/main">
  <p:tag name="NUM" val="7"/>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40.xml><?xml version="1.0" encoding="utf-8"?>
<p:tagLst xmlns:a="http://schemas.openxmlformats.org/drawingml/2006/main" xmlns:r="http://schemas.openxmlformats.org/officeDocument/2006/relationships" xmlns:p="http://schemas.openxmlformats.org/presentationml/2006/main">
  <p:tag name="NUM" val="8"/>
</p:tagLst>
</file>

<file path=ppt/tags/tag141.xml><?xml version="1.0" encoding="utf-8"?>
<p:tagLst xmlns:a="http://schemas.openxmlformats.org/drawingml/2006/main" xmlns:r="http://schemas.openxmlformats.org/officeDocument/2006/relationships" xmlns:p="http://schemas.openxmlformats.org/presentationml/2006/main">
  <p:tag name="NUM" val="9"/>
</p:tagLst>
</file>

<file path=ppt/tags/tag142.xml><?xml version="1.0" encoding="utf-8"?>
<p:tagLst xmlns:a="http://schemas.openxmlformats.org/drawingml/2006/main" xmlns:r="http://schemas.openxmlformats.org/officeDocument/2006/relationships" xmlns:p="http://schemas.openxmlformats.org/presentationml/2006/main">
  <p:tag name="NUM" val="10"/>
</p:tagLst>
</file>

<file path=ppt/tags/tag143.xml><?xml version="1.0" encoding="utf-8"?>
<p:tagLst xmlns:a="http://schemas.openxmlformats.org/drawingml/2006/main" xmlns:r="http://schemas.openxmlformats.org/officeDocument/2006/relationships" xmlns:p="http://schemas.openxmlformats.org/presentationml/2006/main">
  <p:tag name="NUM" val="11"/>
</p:tagLst>
</file>

<file path=ppt/tags/tag144.xml><?xml version="1.0" encoding="utf-8"?>
<p:tagLst xmlns:a="http://schemas.openxmlformats.org/drawingml/2006/main" xmlns:r="http://schemas.openxmlformats.org/officeDocument/2006/relationships" xmlns:p="http://schemas.openxmlformats.org/presentationml/2006/main">
  <p:tag name="NUM" val="12"/>
</p:tagLst>
</file>

<file path=ppt/tags/tag145.xml><?xml version="1.0" encoding="utf-8"?>
<p:tagLst xmlns:a="http://schemas.openxmlformats.org/drawingml/2006/main" xmlns:r="http://schemas.openxmlformats.org/officeDocument/2006/relationships" xmlns:p="http://schemas.openxmlformats.org/presentationml/2006/main">
  <p:tag name="NUM" val="13"/>
</p:tagLst>
</file>

<file path=ppt/tags/tag146.xml><?xml version="1.0" encoding="utf-8"?>
<p:tagLst xmlns:a="http://schemas.openxmlformats.org/drawingml/2006/main" xmlns:r="http://schemas.openxmlformats.org/officeDocument/2006/relationships" xmlns:p="http://schemas.openxmlformats.org/presentationml/2006/main">
  <p:tag name="NUM" val="14"/>
</p:tagLst>
</file>

<file path=ppt/tags/tag147.xml><?xml version="1.0" encoding="utf-8"?>
<p:tagLst xmlns:a="http://schemas.openxmlformats.org/drawingml/2006/main" xmlns:r="http://schemas.openxmlformats.org/officeDocument/2006/relationships" xmlns:p="http://schemas.openxmlformats.org/presentationml/2006/main">
  <p:tag name="NUM" val="15"/>
</p:tagLst>
</file>

<file path=ppt/tags/tag148.xml><?xml version="1.0" encoding="utf-8"?>
<p:tagLst xmlns:a="http://schemas.openxmlformats.org/drawingml/2006/main" xmlns:r="http://schemas.openxmlformats.org/officeDocument/2006/relationships" xmlns:p="http://schemas.openxmlformats.org/presentationml/2006/main">
  <p:tag name="NUM" val="16"/>
</p:tagLst>
</file>

<file path=ppt/tags/tag149.xml><?xml version="1.0" encoding="utf-8"?>
<p:tagLst xmlns:a="http://schemas.openxmlformats.org/drawingml/2006/main" xmlns:r="http://schemas.openxmlformats.org/officeDocument/2006/relationships" xmlns:p="http://schemas.openxmlformats.org/presentationml/2006/main">
  <p:tag name="NUM" val="17"/>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50.xml><?xml version="1.0" encoding="utf-8"?>
<p:tagLst xmlns:a="http://schemas.openxmlformats.org/drawingml/2006/main" xmlns:r="http://schemas.openxmlformats.org/officeDocument/2006/relationships" xmlns:p="http://schemas.openxmlformats.org/presentationml/2006/main">
  <p:tag name="NUM" val="18"/>
</p:tagLst>
</file>

<file path=ppt/tags/tag151.xml><?xml version="1.0" encoding="utf-8"?>
<p:tagLst xmlns:a="http://schemas.openxmlformats.org/drawingml/2006/main" xmlns:r="http://schemas.openxmlformats.org/officeDocument/2006/relationships" xmlns:p="http://schemas.openxmlformats.org/presentationml/2006/main">
  <p:tag name="NUM" val="19"/>
</p:tagLst>
</file>

<file path=ppt/tags/tag152.xml><?xml version="1.0" encoding="utf-8"?>
<p:tagLst xmlns:a="http://schemas.openxmlformats.org/drawingml/2006/main" xmlns:r="http://schemas.openxmlformats.org/officeDocument/2006/relationships" xmlns:p="http://schemas.openxmlformats.org/presentationml/2006/main">
  <p:tag name="NUM" val="20"/>
</p:tagLst>
</file>

<file path=ppt/tags/tag153.xml><?xml version="1.0" encoding="utf-8"?>
<p:tagLst xmlns:a="http://schemas.openxmlformats.org/drawingml/2006/main" xmlns:r="http://schemas.openxmlformats.org/officeDocument/2006/relationships" xmlns:p="http://schemas.openxmlformats.org/presentationml/2006/main">
  <p:tag name="NUM" val="21"/>
</p:tagLst>
</file>

<file path=ppt/tags/tag154.xml><?xml version="1.0" encoding="utf-8"?>
<p:tagLst xmlns:a="http://schemas.openxmlformats.org/drawingml/2006/main" xmlns:r="http://schemas.openxmlformats.org/officeDocument/2006/relationships" xmlns:p="http://schemas.openxmlformats.org/presentationml/2006/main">
  <p:tag name="NUM" val="22"/>
</p:tagLst>
</file>

<file path=ppt/tags/tag155.xml><?xml version="1.0" encoding="utf-8"?>
<p:tagLst xmlns:a="http://schemas.openxmlformats.org/drawingml/2006/main" xmlns:r="http://schemas.openxmlformats.org/officeDocument/2006/relationships" xmlns:p="http://schemas.openxmlformats.org/presentationml/2006/main">
  <p:tag name="NUM" val="23"/>
</p:tagLst>
</file>

<file path=ppt/tags/tag156.xml><?xml version="1.0" encoding="utf-8"?>
<p:tagLst xmlns:a="http://schemas.openxmlformats.org/drawingml/2006/main" xmlns:r="http://schemas.openxmlformats.org/officeDocument/2006/relationships" xmlns:p="http://schemas.openxmlformats.org/presentationml/2006/main">
  <p:tag name="NUM" val="24"/>
</p:tagLst>
</file>

<file path=ppt/tags/tag157.xml><?xml version="1.0" encoding="utf-8"?>
<p:tagLst xmlns:a="http://schemas.openxmlformats.org/drawingml/2006/main" xmlns:r="http://schemas.openxmlformats.org/officeDocument/2006/relationships" xmlns:p="http://schemas.openxmlformats.org/presentationml/2006/main">
  <p:tag name="NUM" val="25"/>
</p:tagLst>
</file>

<file path=ppt/tags/tag158.xml><?xml version="1.0" encoding="utf-8"?>
<p:tagLst xmlns:a="http://schemas.openxmlformats.org/drawingml/2006/main" xmlns:r="http://schemas.openxmlformats.org/officeDocument/2006/relationships" xmlns:p="http://schemas.openxmlformats.org/presentationml/2006/main">
  <p:tag name="NUM" val="26"/>
</p:tagLst>
</file>

<file path=ppt/tags/tag159.xml><?xml version="1.0" encoding="utf-8"?>
<p:tagLst xmlns:a="http://schemas.openxmlformats.org/drawingml/2006/main" xmlns:r="http://schemas.openxmlformats.org/officeDocument/2006/relationships" xmlns:p="http://schemas.openxmlformats.org/presentationml/2006/main">
  <p:tag name="NUM" val="27"/>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28"/>
</p:tagLst>
</file>

<file path=ppt/tags/tag161.xml><?xml version="1.0" encoding="utf-8"?>
<p:tagLst xmlns:a="http://schemas.openxmlformats.org/drawingml/2006/main" xmlns:r="http://schemas.openxmlformats.org/officeDocument/2006/relationships" xmlns:p="http://schemas.openxmlformats.org/presentationml/2006/main">
  <p:tag name="NUM" val="29"/>
</p:tagLst>
</file>

<file path=ppt/tags/tag162.xml><?xml version="1.0" encoding="utf-8"?>
<p:tagLst xmlns:a="http://schemas.openxmlformats.org/drawingml/2006/main" xmlns:r="http://schemas.openxmlformats.org/officeDocument/2006/relationships" xmlns:p="http://schemas.openxmlformats.org/presentationml/2006/main">
  <p:tag name="NUM" val="30"/>
</p:tagLst>
</file>

<file path=ppt/tags/tag163.xml><?xml version="1.0" encoding="utf-8"?>
<p:tagLst xmlns:a="http://schemas.openxmlformats.org/drawingml/2006/main" xmlns:r="http://schemas.openxmlformats.org/officeDocument/2006/relationships" xmlns:p="http://schemas.openxmlformats.org/presentationml/2006/main">
  <p:tag name="NUM" val="31"/>
</p:tagLst>
</file>

<file path=ppt/tags/tag164.xml><?xml version="1.0" encoding="utf-8"?>
<p:tagLst xmlns:a="http://schemas.openxmlformats.org/drawingml/2006/main" xmlns:r="http://schemas.openxmlformats.org/officeDocument/2006/relationships" xmlns:p="http://schemas.openxmlformats.org/presentationml/2006/main">
  <p:tag name="NUM" val="32"/>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2"/>
</p:tagLst>
</file>

<file path=ppt/tags/tag167.xml><?xml version="1.0" encoding="utf-8"?>
<p:tagLst xmlns:a="http://schemas.openxmlformats.org/drawingml/2006/main" xmlns:r="http://schemas.openxmlformats.org/officeDocument/2006/relationships" xmlns:p="http://schemas.openxmlformats.org/presentationml/2006/main">
  <p:tag name="NUM" val="3"/>
</p:tagLst>
</file>

<file path=ppt/tags/tag168.xml><?xml version="1.0" encoding="utf-8"?>
<p:tagLst xmlns:a="http://schemas.openxmlformats.org/drawingml/2006/main" xmlns:r="http://schemas.openxmlformats.org/officeDocument/2006/relationships" xmlns:p="http://schemas.openxmlformats.org/presentationml/2006/main">
  <p:tag name="NUM" val="4"/>
</p:tagLst>
</file>

<file path=ppt/tags/tag169.xml><?xml version="1.0" encoding="utf-8"?>
<p:tagLst xmlns:a="http://schemas.openxmlformats.org/drawingml/2006/main" xmlns:r="http://schemas.openxmlformats.org/officeDocument/2006/relationships" xmlns:p="http://schemas.openxmlformats.org/presentationml/2006/main">
  <p:tag name="NUM" val="5"/>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70.xml><?xml version="1.0" encoding="utf-8"?>
<p:tagLst xmlns:a="http://schemas.openxmlformats.org/drawingml/2006/main" xmlns:r="http://schemas.openxmlformats.org/officeDocument/2006/relationships" xmlns:p="http://schemas.openxmlformats.org/presentationml/2006/main">
  <p:tag name="NUM" val="6"/>
</p:tagLst>
</file>

<file path=ppt/tags/tag171.xml><?xml version="1.0" encoding="utf-8"?>
<p:tagLst xmlns:a="http://schemas.openxmlformats.org/drawingml/2006/main" xmlns:r="http://schemas.openxmlformats.org/officeDocument/2006/relationships" xmlns:p="http://schemas.openxmlformats.org/presentationml/2006/main">
  <p:tag name="NUM" val="7"/>
</p:tagLst>
</file>

<file path=ppt/tags/tag172.xml><?xml version="1.0" encoding="utf-8"?>
<p:tagLst xmlns:a="http://schemas.openxmlformats.org/drawingml/2006/main" xmlns:r="http://schemas.openxmlformats.org/officeDocument/2006/relationships" xmlns:p="http://schemas.openxmlformats.org/presentationml/2006/main">
  <p:tag name="NUM" val="8"/>
</p:tagLst>
</file>

<file path=ppt/tags/tag173.xml><?xml version="1.0" encoding="utf-8"?>
<p:tagLst xmlns:a="http://schemas.openxmlformats.org/drawingml/2006/main" xmlns:r="http://schemas.openxmlformats.org/officeDocument/2006/relationships" xmlns:p="http://schemas.openxmlformats.org/presentationml/2006/main">
  <p:tag name="NUM" val="9"/>
</p:tagLst>
</file>

<file path=ppt/tags/tag174.xml><?xml version="1.0" encoding="utf-8"?>
<p:tagLst xmlns:a="http://schemas.openxmlformats.org/drawingml/2006/main" xmlns:r="http://schemas.openxmlformats.org/officeDocument/2006/relationships" xmlns:p="http://schemas.openxmlformats.org/presentationml/2006/main">
  <p:tag name="NUM" val="10"/>
</p:tagLst>
</file>

<file path=ppt/tags/tag175.xml><?xml version="1.0" encoding="utf-8"?>
<p:tagLst xmlns:a="http://schemas.openxmlformats.org/drawingml/2006/main" xmlns:r="http://schemas.openxmlformats.org/officeDocument/2006/relationships" xmlns:p="http://schemas.openxmlformats.org/presentationml/2006/main">
  <p:tag name="NUM" val="11"/>
</p:tagLst>
</file>

<file path=ppt/tags/tag176.xml><?xml version="1.0" encoding="utf-8"?>
<p:tagLst xmlns:a="http://schemas.openxmlformats.org/drawingml/2006/main" xmlns:r="http://schemas.openxmlformats.org/officeDocument/2006/relationships" xmlns:p="http://schemas.openxmlformats.org/presentationml/2006/main">
  <p:tag name="NUM" val="12"/>
</p:tagLst>
</file>

<file path=ppt/tags/tag177.xml><?xml version="1.0" encoding="utf-8"?>
<p:tagLst xmlns:a="http://schemas.openxmlformats.org/drawingml/2006/main" xmlns:r="http://schemas.openxmlformats.org/officeDocument/2006/relationships" xmlns:p="http://schemas.openxmlformats.org/presentationml/2006/main">
  <p:tag name="NUM" val="13"/>
</p:tagLst>
</file>

<file path=ppt/tags/tag178.xml><?xml version="1.0" encoding="utf-8"?>
<p:tagLst xmlns:a="http://schemas.openxmlformats.org/drawingml/2006/main" xmlns:r="http://schemas.openxmlformats.org/officeDocument/2006/relationships" xmlns:p="http://schemas.openxmlformats.org/presentationml/2006/main">
  <p:tag name="NUM" val="14"/>
</p:tagLst>
</file>

<file path=ppt/tags/tag179.xml><?xml version="1.0" encoding="utf-8"?>
<p:tagLst xmlns:a="http://schemas.openxmlformats.org/drawingml/2006/main" xmlns:r="http://schemas.openxmlformats.org/officeDocument/2006/relationships" xmlns:p="http://schemas.openxmlformats.org/presentationml/2006/main">
  <p:tag name="NUM" val="15"/>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80.xml><?xml version="1.0" encoding="utf-8"?>
<p:tagLst xmlns:a="http://schemas.openxmlformats.org/drawingml/2006/main" xmlns:r="http://schemas.openxmlformats.org/officeDocument/2006/relationships" xmlns:p="http://schemas.openxmlformats.org/presentationml/2006/main">
  <p:tag name="NUM" val="16"/>
</p:tagLst>
</file>

<file path=ppt/tags/tag181.xml><?xml version="1.0" encoding="utf-8"?>
<p:tagLst xmlns:a="http://schemas.openxmlformats.org/drawingml/2006/main" xmlns:r="http://schemas.openxmlformats.org/officeDocument/2006/relationships" xmlns:p="http://schemas.openxmlformats.org/presentationml/2006/main">
  <p:tag name="NUM" val="17"/>
</p:tagLst>
</file>

<file path=ppt/tags/tag182.xml><?xml version="1.0" encoding="utf-8"?>
<p:tagLst xmlns:a="http://schemas.openxmlformats.org/drawingml/2006/main" xmlns:r="http://schemas.openxmlformats.org/officeDocument/2006/relationships" xmlns:p="http://schemas.openxmlformats.org/presentationml/2006/main">
  <p:tag name="NUM" val="18"/>
</p:tagLst>
</file>

<file path=ppt/tags/tag183.xml><?xml version="1.0" encoding="utf-8"?>
<p:tagLst xmlns:a="http://schemas.openxmlformats.org/drawingml/2006/main" xmlns:r="http://schemas.openxmlformats.org/officeDocument/2006/relationships" xmlns:p="http://schemas.openxmlformats.org/presentationml/2006/main">
  <p:tag name="NUM" val="19"/>
</p:tagLst>
</file>

<file path=ppt/tags/tag184.xml><?xml version="1.0" encoding="utf-8"?>
<p:tagLst xmlns:a="http://schemas.openxmlformats.org/drawingml/2006/main" xmlns:r="http://schemas.openxmlformats.org/officeDocument/2006/relationships" xmlns:p="http://schemas.openxmlformats.org/presentationml/2006/main">
  <p:tag name="NUM" val="20"/>
</p:tagLst>
</file>

<file path=ppt/tags/tag185.xml><?xml version="1.0" encoding="utf-8"?>
<p:tagLst xmlns:a="http://schemas.openxmlformats.org/drawingml/2006/main" xmlns:r="http://schemas.openxmlformats.org/officeDocument/2006/relationships" xmlns:p="http://schemas.openxmlformats.org/presentationml/2006/main">
  <p:tag name="NUM" val="21"/>
</p:tagLst>
</file>

<file path=ppt/tags/tag186.xml><?xml version="1.0" encoding="utf-8"?>
<p:tagLst xmlns:a="http://schemas.openxmlformats.org/drawingml/2006/main" xmlns:r="http://schemas.openxmlformats.org/officeDocument/2006/relationships" xmlns:p="http://schemas.openxmlformats.org/presentationml/2006/main">
  <p:tag name="NUM" val="22"/>
</p:tagLst>
</file>

<file path=ppt/tags/tag187.xml><?xml version="1.0" encoding="utf-8"?>
<p:tagLst xmlns:a="http://schemas.openxmlformats.org/drawingml/2006/main" xmlns:r="http://schemas.openxmlformats.org/officeDocument/2006/relationships" xmlns:p="http://schemas.openxmlformats.org/presentationml/2006/main">
  <p:tag name="NUM" val="23"/>
</p:tagLst>
</file>

<file path=ppt/tags/tag188.xml><?xml version="1.0" encoding="utf-8"?>
<p:tagLst xmlns:a="http://schemas.openxmlformats.org/drawingml/2006/main" xmlns:r="http://schemas.openxmlformats.org/officeDocument/2006/relationships" xmlns:p="http://schemas.openxmlformats.org/presentationml/2006/main">
  <p:tag name="NUM" val="24"/>
</p:tagLst>
</file>

<file path=ppt/tags/tag189.xml><?xml version="1.0" encoding="utf-8"?>
<p:tagLst xmlns:a="http://schemas.openxmlformats.org/drawingml/2006/main" xmlns:r="http://schemas.openxmlformats.org/officeDocument/2006/relationships" xmlns:p="http://schemas.openxmlformats.org/presentationml/2006/main">
  <p:tag name="NUM" val="25"/>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190.xml><?xml version="1.0" encoding="utf-8"?>
<p:tagLst xmlns:a="http://schemas.openxmlformats.org/drawingml/2006/main" xmlns:r="http://schemas.openxmlformats.org/officeDocument/2006/relationships" xmlns:p="http://schemas.openxmlformats.org/presentationml/2006/main">
  <p:tag name="NUM" val="26"/>
</p:tagLst>
</file>

<file path=ppt/tags/tag191.xml><?xml version="1.0" encoding="utf-8"?>
<p:tagLst xmlns:a="http://schemas.openxmlformats.org/drawingml/2006/main" xmlns:r="http://schemas.openxmlformats.org/officeDocument/2006/relationships" xmlns:p="http://schemas.openxmlformats.org/presentationml/2006/main">
  <p:tag name="NUM" val="27"/>
</p:tagLst>
</file>

<file path=ppt/tags/tag192.xml><?xml version="1.0" encoding="utf-8"?>
<p:tagLst xmlns:a="http://schemas.openxmlformats.org/drawingml/2006/main" xmlns:r="http://schemas.openxmlformats.org/officeDocument/2006/relationships" xmlns:p="http://schemas.openxmlformats.org/presentationml/2006/main">
  <p:tag name="NUM" val="28"/>
</p:tagLst>
</file>

<file path=ppt/tags/tag193.xml><?xml version="1.0" encoding="utf-8"?>
<p:tagLst xmlns:a="http://schemas.openxmlformats.org/drawingml/2006/main" xmlns:r="http://schemas.openxmlformats.org/officeDocument/2006/relationships" xmlns:p="http://schemas.openxmlformats.org/presentationml/2006/main">
  <p:tag name="NUM" val="1"/>
</p:tagLst>
</file>

<file path=ppt/tags/tag194.xml><?xml version="1.0" encoding="utf-8"?>
<p:tagLst xmlns:a="http://schemas.openxmlformats.org/drawingml/2006/main" xmlns:r="http://schemas.openxmlformats.org/officeDocument/2006/relationships" xmlns:p="http://schemas.openxmlformats.org/presentationml/2006/main">
  <p:tag name="NUM" val="2"/>
</p:tagLst>
</file>

<file path=ppt/tags/tag195.xml><?xml version="1.0" encoding="utf-8"?>
<p:tagLst xmlns:a="http://schemas.openxmlformats.org/drawingml/2006/main" xmlns:r="http://schemas.openxmlformats.org/officeDocument/2006/relationships" xmlns:p="http://schemas.openxmlformats.org/presentationml/2006/main">
  <p:tag name="NUM" val="3"/>
</p:tagLst>
</file>

<file path=ppt/tags/tag196.xml><?xml version="1.0" encoding="utf-8"?>
<p:tagLst xmlns:a="http://schemas.openxmlformats.org/drawingml/2006/main" xmlns:r="http://schemas.openxmlformats.org/officeDocument/2006/relationships" xmlns:p="http://schemas.openxmlformats.org/presentationml/2006/main">
  <p:tag name="NUM" val="4"/>
</p:tagLst>
</file>

<file path=ppt/tags/tag197.xml><?xml version="1.0" encoding="utf-8"?>
<p:tagLst xmlns:a="http://schemas.openxmlformats.org/drawingml/2006/main" xmlns:r="http://schemas.openxmlformats.org/officeDocument/2006/relationships" xmlns:p="http://schemas.openxmlformats.org/presentationml/2006/main">
  <p:tag name="NUM" val="5"/>
</p:tagLst>
</file>

<file path=ppt/tags/tag198.xml><?xml version="1.0" encoding="utf-8"?>
<p:tagLst xmlns:a="http://schemas.openxmlformats.org/drawingml/2006/main" xmlns:r="http://schemas.openxmlformats.org/officeDocument/2006/relationships" xmlns:p="http://schemas.openxmlformats.org/presentationml/2006/main">
  <p:tag name="NUM" val="6"/>
</p:tagLst>
</file>

<file path=ppt/tags/tag199.xml><?xml version="1.0" encoding="utf-8"?>
<p:tagLst xmlns:a="http://schemas.openxmlformats.org/drawingml/2006/main" xmlns:r="http://schemas.openxmlformats.org/officeDocument/2006/relationships" xmlns:p="http://schemas.openxmlformats.org/presentationml/2006/main">
  <p:tag name="NUM" val="7"/>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00.xml><?xml version="1.0" encoding="utf-8"?>
<p:tagLst xmlns:a="http://schemas.openxmlformats.org/drawingml/2006/main" xmlns:r="http://schemas.openxmlformats.org/officeDocument/2006/relationships" xmlns:p="http://schemas.openxmlformats.org/presentationml/2006/main">
  <p:tag name="NUM" val="8"/>
</p:tagLst>
</file>

<file path=ppt/tags/tag201.xml><?xml version="1.0" encoding="utf-8"?>
<p:tagLst xmlns:a="http://schemas.openxmlformats.org/drawingml/2006/main" xmlns:r="http://schemas.openxmlformats.org/officeDocument/2006/relationships" xmlns:p="http://schemas.openxmlformats.org/presentationml/2006/main">
  <p:tag name="NUM" val="9"/>
</p:tagLst>
</file>

<file path=ppt/tags/tag202.xml><?xml version="1.0" encoding="utf-8"?>
<p:tagLst xmlns:a="http://schemas.openxmlformats.org/drawingml/2006/main" xmlns:r="http://schemas.openxmlformats.org/officeDocument/2006/relationships" xmlns:p="http://schemas.openxmlformats.org/presentationml/2006/main">
  <p:tag name="NUM" val="10"/>
</p:tagLst>
</file>

<file path=ppt/tags/tag203.xml><?xml version="1.0" encoding="utf-8"?>
<p:tagLst xmlns:a="http://schemas.openxmlformats.org/drawingml/2006/main" xmlns:r="http://schemas.openxmlformats.org/officeDocument/2006/relationships" xmlns:p="http://schemas.openxmlformats.org/presentationml/2006/main">
  <p:tag name="NUM" val="11"/>
</p:tagLst>
</file>

<file path=ppt/tags/tag204.xml><?xml version="1.0" encoding="utf-8"?>
<p:tagLst xmlns:a="http://schemas.openxmlformats.org/drawingml/2006/main" xmlns:r="http://schemas.openxmlformats.org/officeDocument/2006/relationships" xmlns:p="http://schemas.openxmlformats.org/presentationml/2006/main">
  <p:tag name="NUM" val="12"/>
</p:tagLst>
</file>

<file path=ppt/tags/tag205.xml><?xml version="1.0" encoding="utf-8"?>
<p:tagLst xmlns:a="http://schemas.openxmlformats.org/drawingml/2006/main" xmlns:r="http://schemas.openxmlformats.org/officeDocument/2006/relationships" xmlns:p="http://schemas.openxmlformats.org/presentationml/2006/main">
  <p:tag name="NUM" val="13"/>
</p:tagLst>
</file>

<file path=ppt/tags/tag206.xml><?xml version="1.0" encoding="utf-8"?>
<p:tagLst xmlns:a="http://schemas.openxmlformats.org/drawingml/2006/main" xmlns:r="http://schemas.openxmlformats.org/officeDocument/2006/relationships" xmlns:p="http://schemas.openxmlformats.org/presentationml/2006/main">
  <p:tag name="NUM" val="14"/>
</p:tagLst>
</file>

<file path=ppt/tags/tag207.xml><?xml version="1.0" encoding="utf-8"?>
<p:tagLst xmlns:a="http://schemas.openxmlformats.org/drawingml/2006/main" xmlns:r="http://schemas.openxmlformats.org/officeDocument/2006/relationships" xmlns:p="http://schemas.openxmlformats.org/presentationml/2006/main">
  <p:tag name="NUM" val="15"/>
</p:tagLst>
</file>

<file path=ppt/tags/tag208.xml><?xml version="1.0" encoding="utf-8"?>
<p:tagLst xmlns:a="http://schemas.openxmlformats.org/drawingml/2006/main" xmlns:r="http://schemas.openxmlformats.org/officeDocument/2006/relationships" xmlns:p="http://schemas.openxmlformats.org/presentationml/2006/main">
  <p:tag name="NUM" val="16"/>
</p:tagLst>
</file>

<file path=ppt/tags/tag209.xml><?xml version="1.0" encoding="utf-8"?>
<p:tagLst xmlns:a="http://schemas.openxmlformats.org/drawingml/2006/main" xmlns:r="http://schemas.openxmlformats.org/officeDocument/2006/relationships" xmlns:p="http://schemas.openxmlformats.org/presentationml/2006/main">
  <p:tag name="NUM" val="17"/>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10.xml><?xml version="1.0" encoding="utf-8"?>
<p:tagLst xmlns:a="http://schemas.openxmlformats.org/drawingml/2006/main" xmlns:r="http://schemas.openxmlformats.org/officeDocument/2006/relationships" xmlns:p="http://schemas.openxmlformats.org/presentationml/2006/main">
  <p:tag name="NUM" val="18"/>
</p:tagLst>
</file>

<file path=ppt/tags/tag211.xml><?xml version="1.0" encoding="utf-8"?>
<p:tagLst xmlns:a="http://schemas.openxmlformats.org/drawingml/2006/main" xmlns:r="http://schemas.openxmlformats.org/officeDocument/2006/relationships" xmlns:p="http://schemas.openxmlformats.org/presentationml/2006/main">
  <p:tag name="NUM" val="1"/>
</p:tagLst>
</file>

<file path=ppt/tags/tag212.xml><?xml version="1.0" encoding="utf-8"?>
<p:tagLst xmlns:a="http://schemas.openxmlformats.org/drawingml/2006/main" xmlns:r="http://schemas.openxmlformats.org/officeDocument/2006/relationships" xmlns:p="http://schemas.openxmlformats.org/presentationml/2006/main">
  <p:tag name="NUM" val="2"/>
</p:tagLst>
</file>

<file path=ppt/tags/tag213.xml><?xml version="1.0" encoding="utf-8"?>
<p:tagLst xmlns:a="http://schemas.openxmlformats.org/drawingml/2006/main" xmlns:r="http://schemas.openxmlformats.org/officeDocument/2006/relationships" xmlns:p="http://schemas.openxmlformats.org/presentationml/2006/main">
  <p:tag name="NUM" val="3"/>
</p:tagLst>
</file>

<file path=ppt/tags/tag214.xml><?xml version="1.0" encoding="utf-8"?>
<p:tagLst xmlns:a="http://schemas.openxmlformats.org/drawingml/2006/main" xmlns:r="http://schemas.openxmlformats.org/officeDocument/2006/relationships" xmlns:p="http://schemas.openxmlformats.org/presentationml/2006/main">
  <p:tag name="NUM" val="4"/>
</p:tagLst>
</file>

<file path=ppt/tags/tag215.xml><?xml version="1.0" encoding="utf-8"?>
<p:tagLst xmlns:a="http://schemas.openxmlformats.org/drawingml/2006/main" xmlns:r="http://schemas.openxmlformats.org/officeDocument/2006/relationships" xmlns:p="http://schemas.openxmlformats.org/presentationml/2006/main">
  <p:tag name="NUM" val="5"/>
</p:tagLst>
</file>

<file path=ppt/tags/tag216.xml><?xml version="1.0" encoding="utf-8"?>
<p:tagLst xmlns:a="http://schemas.openxmlformats.org/drawingml/2006/main" xmlns:r="http://schemas.openxmlformats.org/officeDocument/2006/relationships" xmlns:p="http://schemas.openxmlformats.org/presentationml/2006/main">
  <p:tag name="NUM" val="6"/>
</p:tagLst>
</file>

<file path=ppt/tags/tag217.xml><?xml version="1.0" encoding="utf-8"?>
<p:tagLst xmlns:a="http://schemas.openxmlformats.org/drawingml/2006/main" xmlns:r="http://schemas.openxmlformats.org/officeDocument/2006/relationships" xmlns:p="http://schemas.openxmlformats.org/presentationml/2006/main">
  <p:tag name="NUM" val="7"/>
</p:tagLst>
</file>

<file path=ppt/tags/tag218.xml><?xml version="1.0" encoding="utf-8"?>
<p:tagLst xmlns:a="http://schemas.openxmlformats.org/drawingml/2006/main" xmlns:r="http://schemas.openxmlformats.org/officeDocument/2006/relationships" xmlns:p="http://schemas.openxmlformats.org/presentationml/2006/main">
  <p:tag name="NUM" val="8"/>
</p:tagLst>
</file>

<file path=ppt/tags/tag219.xml><?xml version="1.0" encoding="utf-8"?>
<p:tagLst xmlns:a="http://schemas.openxmlformats.org/drawingml/2006/main" xmlns:r="http://schemas.openxmlformats.org/officeDocument/2006/relationships" xmlns:p="http://schemas.openxmlformats.org/presentationml/2006/main">
  <p:tag name="NUM" val="9"/>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20.xml><?xml version="1.0" encoding="utf-8"?>
<p:tagLst xmlns:a="http://schemas.openxmlformats.org/drawingml/2006/main" xmlns:r="http://schemas.openxmlformats.org/officeDocument/2006/relationships" xmlns:p="http://schemas.openxmlformats.org/presentationml/2006/main">
  <p:tag name="NUM" val="10"/>
</p:tagLst>
</file>

<file path=ppt/tags/tag221.xml><?xml version="1.0" encoding="utf-8"?>
<p:tagLst xmlns:a="http://schemas.openxmlformats.org/drawingml/2006/main" xmlns:r="http://schemas.openxmlformats.org/officeDocument/2006/relationships" xmlns:p="http://schemas.openxmlformats.org/presentationml/2006/main">
  <p:tag name="NUM" val="11"/>
</p:tagLst>
</file>

<file path=ppt/tags/tag222.xml><?xml version="1.0" encoding="utf-8"?>
<p:tagLst xmlns:a="http://schemas.openxmlformats.org/drawingml/2006/main" xmlns:r="http://schemas.openxmlformats.org/officeDocument/2006/relationships" xmlns:p="http://schemas.openxmlformats.org/presentationml/2006/main">
  <p:tag name="NUM" val="12"/>
</p:tagLst>
</file>

<file path=ppt/tags/tag223.xml><?xml version="1.0" encoding="utf-8"?>
<p:tagLst xmlns:a="http://schemas.openxmlformats.org/drawingml/2006/main" xmlns:r="http://schemas.openxmlformats.org/officeDocument/2006/relationships" xmlns:p="http://schemas.openxmlformats.org/presentationml/2006/main">
  <p:tag name="NUM" val="13"/>
</p:tagLst>
</file>

<file path=ppt/tags/tag224.xml><?xml version="1.0" encoding="utf-8"?>
<p:tagLst xmlns:a="http://schemas.openxmlformats.org/drawingml/2006/main" xmlns:r="http://schemas.openxmlformats.org/officeDocument/2006/relationships" xmlns:p="http://schemas.openxmlformats.org/presentationml/2006/main">
  <p:tag name="NUM" val="14"/>
</p:tagLst>
</file>

<file path=ppt/tags/tag225.xml><?xml version="1.0" encoding="utf-8"?>
<p:tagLst xmlns:a="http://schemas.openxmlformats.org/drawingml/2006/main" xmlns:r="http://schemas.openxmlformats.org/officeDocument/2006/relationships" xmlns:p="http://schemas.openxmlformats.org/presentationml/2006/main">
  <p:tag name="NUM" val="15"/>
</p:tagLst>
</file>

<file path=ppt/tags/tag226.xml><?xml version="1.0" encoding="utf-8"?>
<p:tagLst xmlns:a="http://schemas.openxmlformats.org/drawingml/2006/main" xmlns:r="http://schemas.openxmlformats.org/officeDocument/2006/relationships" xmlns:p="http://schemas.openxmlformats.org/presentationml/2006/main">
  <p:tag name="NUM" val="16"/>
</p:tagLst>
</file>

<file path=ppt/tags/tag227.xml><?xml version="1.0" encoding="utf-8"?>
<p:tagLst xmlns:a="http://schemas.openxmlformats.org/drawingml/2006/main" xmlns:r="http://schemas.openxmlformats.org/officeDocument/2006/relationships" xmlns:p="http://schemas.openxmlformats.org/presentationml/2006/main">
  <p:tag name="NUM" val="17"/>
</p:tagLst>
</file>

<file path=ppt/tags/tag228.xml><?xml version="1.0" encoding="utf-8"?>
<p:tagLst xmlns:a="http://schemas.openxmlformats.org/drawingml/2006/main" xmlns:r="http://schemas.openxmlformats.org/officeDocument/2006/relationships" xmlns:p="http://schemas.openxmlformats.org/presentationml/2006/main">
  <p:tag name="NUM" val="18"/>
</p:tagLst>
</file>

<file path=ppt/tags/tag229.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30.xml><?xml version="1.0" encoding="utf-8"?>
<p:tagLst xmlns:a="http://schemas.openxmlformats.org/drawingml/2006/main" xmlns:r="http://schemas.openxmlformats.org/officeDocument/2006/relationships" xmlns:p="http://schemas.openxmlformats.org/presentationml/2006/main">
  <p:tag name="NUM" val="2"/>
</p:tagLst>
</file>

<file path=ppt/tags/tag231.xml><?xml version="1.0" encoding="utf-8"?>
<p:tagLst xmlns:a="http://schemas.openxmlformats.org/drawingml/2006/main" xmlns:r="http://schemas.openxmlformats.org/officeDocument/2006/relationships" xmlns:p="http://schemas.openxmlformats.org/presentationml/2006/main">
  <p:tag name="NUM" val="3"/>
</p:tagLst>
</file>

<file path=ppt/tags/tag232.xml><?xml version="1.0" encoding="utf-8"?>
<p:tagLst xmlns:a="http://schemas.openxmlformats.org/drawingml/2006/main" xmlns:r="http://schemas.openxmlformats.org/officeDocument/2006/relationships" xmlns:p="http://schemas.openxmlformats.org/presentationml/2006/main">
  <p:tag name="NUM" val="4"/>
</p:tagLst>
</file>

<file path=ppt/tags/tag233.xml><?xml version="1.0" encoding="utf-8"?>
<p:tagLst xmlns:a="http://schemas.openxmlformats.org/drawingml/2006/main" xmlns:r="http://schemas.openxmlformats.org/officeDocument/2006/relationships" xmlns:p="http://schemas.openxmlformats.org/presentationml/2006/main">
  <p:tag name="NUM" val="5"/>
</p:tagLst>
</file>

<file path=ppt/tags/tag234.xml><?xml version="1.0" encoding="utf-8"?>
<p:tagLst xmlns:a="http://schemas.openxmlformats.org/drawingml/2006/main" xmlns:r="http://schemas.openxmlformats.org/officeDocument/2006/relationships" xmlns:p="http://schemas.openxmlformats.org/presentationml/2006/main">
  <p:tag name="NUM" val="6"/>
</p:tagLst>
</file>

<file path=ppt/tags/tag235.xml><?xml version="1.0" encoding="utf-8"?>
<p:tagLst xmlns:a="http://schemas.openxmlformats.org/drawingml/2006/main" xmlns:r="http://schemas.openxmlformats.org/officeDocument/2006/relationships" xmlns:p="http://schemas.openxmlformats.org/presentationml/2006/main">
  <p:tag name="NUM" val="7"/>
</p:tagLst>
</file>

<file path=ppt/tags/tag236.xml><?xml version="1.0" encoding="utf-8"?>
<p:tagLst xmlns:a="http://schemas.openxmlformats.org/drawingml/2006/main" xmlns:r="http://schemas.openxmlformats.org/officeDocument/2006/relationships" xmlns:p="http://schemas.openxmlformats.org/presentationml/2006/main">
  <p:tag name="NUM" val="8"/>
</p:tagLst>
</file>

<file path=ppt/tags/tag237.xml><?xml version="1.0" encoding="utf-8"?>
<p:tagLst xmlns:a="http://schemas.openxmlformats.org/drawingml/2006/main" xmlns:r="http://schemas.openxmlformats.org/officeDocument/2006/relationships" xmlns:p="http://schemas.openxmlformats.org/presentationml/2006/main">
  <p:tag name="NUM" val="9"/>
</p:tagLst>
</file>

<file path=ppt/tags/tag238.xml><?xml version="1.0" encoding="utf-8"?>
<p:tagLst xmlns:a="http://schemas.openxmlformats.org/drawingml/2006/main" xmlns:r="http://schemas.openxmlformats.org/officeDocument/2006/relationships" xmlns:p="http://schemas.openxmlformats.org/presentationml/2006/main">
  <p:tag name="NUM" val="10"/>
</p:tagLst>
</file>

<file path=ppt/tags/tag239.xml><?xml version="1.0" encoding="utf-8"?>
<p:tagLst xmlns:a="http://schemas.openxmlformats.org/drawingml/2006/main" xmlns:r="http://schemas.openxmlformats.org/officeDocument/2006/relationships" xmlns:p="http://schemas.openxmlformats.org/presentationml/2006/main">
  <p:tag name="NUM" val="11"/>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40.xml><?xml version="1.0" encoding="utf-8"?>
<p:tagLst xmlns:a="http://schemas.openxmlformats.org/drawingml/2006/main" xmlns:r="http://schemas.openxmlformats.org/officeDocument/2006/relationships" xmlns:p="http://schemas.openxmlformats.org/presentationml/2006/main">
  <p:tag name="NUM" val="12"/>
</p:tagLst>
</file>

<file path=ppt/tags/tag241.xml><?xml version="1.0" encoding="utf-8"?>
<p:tagLst xmlns:a="http://schemas.openxmlformats.org/drawingml/2006/main" xmlns:r="http://schemas.openxmlformats.org/officeDocument/2006/relationships" xmlns:p="http://schemas.openxmlformats.org/presentationml/2006/main">
  <p:tag name="NUM" val="13"/>
</p:tagLst>
</file>

<file path=ppt/tags/tag242.xml><?xml version="1.0" encoding="utf-8"?>
<p:tagLst xmlns:a="http://schemas.openxmlformats.org/drawingml/2006/main" xmlns:r="http://schemas.openxmlformats.org/officeDocument/2006/relationships" xmlns:p="http://schemas.openxmlformats.org/presentationml/2006/main">
  <p:tag name="NUM" val="14"/>
</p:tagLst>
</file>

<file path=ppt/tags/tag243.xml><?xml version="1.0" encoding="utf-8"?>
<p:tagLst xmlns:a="http://schemas.openxmlformats.org/drawingml/2006/main" xmlns:r="http://schemas.openxmlformats.org/officeDocument/2006/relationships" xmlns:p="http://schemas.openxmlformats.org/presentationml/2006/main">
  <p:tag name="NUM" val="15"/>
</p:tagLst>
</file>

<file path=ppt/tags/tag244.xml><?xml version="1.0" encoding="utf-8"?>
<p:tagLst xmlns:a="http://schemas.openxmlformats.org/drawingml/2006/main" xmlns:r="http://schemas.openxmlformats.org/officeDocument/2006/relationships" xmlns:p="http://schemas.openxmlformats.org/presentationml/2006/main">
  <p:tag name="NUM" val="16"/>
</p:tagLst>
</file>

<file path=ppt/tags/tag245.xml><?xml version="1.0" encoding="utf-8"?>
<p:tagLst xmlns:a="http://schemas.openxmlformats.org/drawingml/2006/main" xmlns:r="http://schemas.openxmlformats.org/officeDocument/2006/relationships" xmlns:p="http://schemas.openxmlformats.org/presentationml/2006/main">
  <p:tag name="NUM" val="17"/>
</p:tagLst>
</file>

<file path=ppt/tags/tag246.xml><?xml version="1.0" encoding="utf-8"?>
<p:tagLst xmlns:a="http://schemas.openxmlformats.org/drawingml/2006/main" xmlns:r="http://schemas.openxmlformats.org/officeDocument/2006/relationships" xmlns:p="http://schemas.openxmlformats.org/presentationml/2006/main">
  <p:tag name="NUM" val="18"/>
</p:tagLst>
</file>

<file path=ppt/tags/tag247.xml><?xml version="1.0" encoding="utf-8"?>
<p:tagLst xmlns:a="http://schemas.openxmlformats.org/drawingml/2006/main" xmlns:r="http://schemas.openxmlformats.org/officeDocument/2006/relationships" xmlns:p="http://schemas.openxmlformats.org/presentationml/2006/main">
  <p:tag name="NUM" val="19"/>
</p:tagLst>
</file>

<file path=ppt/tags/tag248.xml><?xml version="1.0" encoding="utf-8"?>
<p:tagLst xmlns:a="http://schemas.openxmlformats.org/drawingml/2006/main" xmlns:r="http://schemas.openxmlformats.org/officeDocument/2006/relationships" xmlns:p="http://schemas.openxmlformats.org/presentationml/2006/main">
  <p:tag name="NUM" val="20"/>
</p:tagLst>
</file>

<file path=ppt/tags/tag249.xml><?xml version="1.0" encoding="utf-8"?>
<p:tagLst xmlns:a="http://schemas.openxmlformats.org/drawingml/2006/main" xmlns:r="http://schemas.openxmlformats.org/officeDocument/2006/relationships" xmlns:p="http://schemas.openxmlformats.org/presentationml/2006/main">
  <p:tag name="NUM" val="21"/>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50.xml><?xml version="1.0" encoding="utf-8"?>
<p:tagLst xmlns:a="http://schemas.openxmlformats.org/drawingml/2006/main" xmlns:r="http://schemas.openxmlformats.org/officeDocument/2006/relationships" xmlns:p="http://schemas.openxmlformats.org/presentationml/2006/main">
  <p:tag name="NUM" val="22"/>
</p:tagLst>
</file>

<file path=ppt/tags/tag251.xml><?xml version="1.0" encoding="utf-8"?>
<p:tagLst xmlns:a="http://schemas.openxmlformats.org/drawingml/2006/main" xmlns:r="http://schemas.openxmlformats.org/officeDocument/2006/relationships" xmlns:p="http://schemas.openxmlformats.org/presentationml/2006/main">
  <p:tag name="NUM" val="23"/>
</p:tagLst>
</file>

<file path=ppt/tags/tag252.xml><?xml version="1.0" encoding="utf-8"?>
<p:tagLst xmlns:a="http://schemas.openxmlformats.org/drawingml/2006/main" xmlns:r="http://schemas.openxmlformats.org/officeDocument/2006/relationships" xmlns:p="http://schemas.openxmlformats.org/presentationml/2006/main">
  <p:tag name="NUM" val="24"/>
</p:tagLst>
</file>

<file path=ppt/tags/tag253.xml><?xml version="1.0" encoding="utf-8"?>
<p:tagLst xmlns:a="http://schemas.openxmlformats.org/drawingml/2006/main" xmlns:r="http://schemas.openxmlformats.org/officeDocument/2006/relationships" xmlns:p="http://schemas.openxmlformats.org/presentationml/2006/main">
  <p:tag name="NUM" val="25"/>
</p:tagLst>
</file>

<file path=ppt/tags/tag254.xml><?xml version="1.0" encoding="utf-8"?>
<p:tagLst xmlns:a="http://schemas.openxmlformats.org/drawingml/2006/main" xmlns:r="http://schemas.openxmlformats.org/officeDocument/2006/relationships" xmlns:p="http://schemas.openxmlformats.org/presentationml/2006/main">
  <p:tag name="NUM" val="26"/>
</p:tagLst>
</file>

<file path=ppt/tags/tag255.xml><?xml version="1.0" encoding="utf-8"?>
<p:tagLst xmlns:a="http://schemas.openxmlformats.org/drawingml/2006/main" xmlns:r="http://schemas.openxmlformats.org/officeDocument/2006/relationships" xmlns:p="http://schemas.openxmlformats.org/presentationml/2006/main">
  <p:tag name="NUM" val="1"/>
</p:tagLst>
</file>

<file path=ppt/tags/tag256.xml><?xml version="1.0" encoding="utf-8"?>
<p:tagLst xmlns:a="http://schemas.openxmlformats.org/drawingml/2006/main" xmlns:r="http://schemas.openxmlformats.org/officeDocument/2006/relationships" xmlns:p="http://schemas.openxmlformats.org/presentationml/2006/main">
  <p:tag name="NUM" val="2"/>
</p:tagLst>
</file>

<file path=ppt/tags/tag257.xml><?xml version="1.0" encoding="utf-8"?>
<p:tagLst xmlns:a="http://schemas.openxmlformats.org/drawingml/2006/main" xmlns:r="http://schemas.openxmlformats.org/officeDocument/2006/relationships" xmlns:p="http://schemas.openxmlformats.org/presentationml/2006/main">
  <p:tag name="NUM" val="3"/>
</p:tagLst>
</file>

<file path=ppt/tags/tag258.xml><?xml version="1.0" encoding="utf-8"?>
<p:tagLst xmlns:a="http://schemas.openxmlformats.org/drawingml/2006/main" xmlns:r="http://schemas.openxmlformats.org/officeDocument/2006/relationships" xmlns:p="http://schemas.openxmlformats.org/presentationml/2006/main">
  <p:tag name="NUM" val="4"/>
</p:tagLst>
</file>

<file path=ppt/tags/tag259.xml><?xml version="1.0" encoding="utf-8"?>
<p:tagLst xmlns:a="http://schemas.openxmlformats.org/drawingml/2006/main" xmlns:r="http://schemas.openxmlformats.org/officeDocument/2006/relationships" xmlns:p="http://schemas.openxmlformats.org/presentationml/2006/main">
  <p:tag name="NUM" val="5"/>
</p:tagLst>
</file>

<file path=ppt/tags/tag26.xml><?xml version="1.0" encoding="utf-8"?>
<p:tagLst xmlns:a="http://schemas.openxmlformats.org/drawingml/2006/main" xmlns:r="http://schemas.openxmlformats.org/officeDocument/2006/relationships" xmlns:p="http://schemas.openxmlformats.org/presentationml/2006/main">
  <p:tag name="NUM" val="4"/>
</p:tagLst>
</file>

<file path=ppt/tags/tag260.xml><?xml version="1.0" encoding="utf-8"?>
<p:tagLst xmlns:a="http://schemas.openxmlformats.org/drawingml/2006/main" xmlns:r="http://schemas.openxmlformats.org/officeDocument/2006/relationships" xmlns:p="http://schemas.openxmlformats.org/presentationml/2006/main">
  <p:tag name="NUM" val="6"/>
</p:tagLst>
</file>

<file path=ppt/tags/tag261.xml><?xml version="1.0" encoding="utf-8"?>
<p:tagLst xmlns:a="http://schemas.openxmlformats.org/drawingml/2006/main" xmlns:r="http://schemas.openxmlformats.org/officeDocument/2006/relationships" xmlns:p="http://schemas.openxmlformats.org/presentationml/2006/main">
  <p:tag name="NUM" val="7"/>
</p:tagLst>
</file>

<file path=ppt/tags/tag262.xml><?xml version="1.0" encoding="utf-8"?>
<p:tagLst xmlns:a="http://schemas.openxmlformats.org/drawingml/2006/main" xmlns:r="http://schemas.openxmlformats.org/officeDocument/2006/relationships" xmlns:p="http://schemas.openxmlformats.org/presentationml/2006/main">
  <p:tag name="NUM" val="8"/>
</p:tagLst>
</file>

<file path=ppt/tags/tag263.xml><?xml version="1.0" encoding="utf-8"?>
<p:tagLst xmlns:a="http://schemas.openxmlformats.org/drawingml/2006/main" xmlns:r="http://schemas.openxmlformats.org/officeDocument/2006/relationships" xmlns:p="http://schemas.openxmlformats.org/presentationml/2006/main">
  <p:tag name="NUM" val="9"/>
</p:tagLst>
</file>

<file path=ppt/tags/tag264.xml><?xml version="1.0" encoding="utf-8"?>
<p:tagLst xmlns:a="http://schemas.openxmlformats.org/drawingml/2006/main" xmlns:r="http://schemas.openxmlformats.org/officeDocument/2006/relationships" xmlns:p="http://schemas.openxmlformats.org/presentationml/2006/main">
  <p:tag name="NUM" val="10"/>
</p:tagLst>
</file>

<file path=ppt/tags/tag265.xml><?xml version="1.0" encoding="utf-8"?>
<p:tagLst xmlns:a="http://schemas.openxmlformats.org/drawingml/2006/main" xmlns:r="http://schemas.openxmlformats.org/officeDocument/2006/relationships" xmlns:p="http://schemas.openxmlformats.org/presentationml/2006/main">
  <p:tag name="NUM" val="11"/>
</p:tagLst>
</file>

<file path=ppt/tags/tag266.xml><?xml version="1.0" encoding="utf-8"?>
<p:tagLst xmlns:a="http://schemas.openxmlformats.org/drawingml/2006/main" xmlns:r="http://schemas.openxmlformats.org/officeDocument/2006/relationships" xmlns:p="http://schemas.openxmlformats.org/presentationml/2006/main">
  <p:tag name="NUM" val="12"/>
</p:tagLst>
</file>

<file path=ppt/tags/tag267.xml><?xml version="1.0" encoding="utf-8"?>
<p:tagLst xmlns:a="http://schemas.openxmlformats.org/drawingml/2006/main" xmlns:r="http://schemas.openxmlformats.org/officeDocument/2006/relationships" xmlns:p="http://schemas.openxmlformats.org/presentationml/2006/main">
  <p:tag name="NUM" val="13"/>
</p:tagLst>
</file>

<file path=ppt/tags/tag268.xml><?xml version="1.0" encoding="utf-8"?>
<p:tagLst xmlns:a="http://schemas.openxmlformats.org/drawingml/2006/main" xmlns:r="http://schemas.openxmlformats.org/officeDocument/2006/relationships" xmlns:p="http://schemas.openxmlformats.org/presentationml/2006/main">
  <p:tag name="NUM" val="14"/>
</p:tagLst>
</file>

<file path=ppt/tags/tag269.xml><?xml version="1.0" encoding="utf-8"?>
<p:tagLst xmlns:a="http://schemas.openxmlformats.org/drawingml/2006/main" xmlns:r="http://schemas.openxmlformats.org/officeDocument/2006/relationships" xmlns:p="http://schemas.openxmlformats.org/presentationml/2006/main">
  <p:tag name="NUM" val="15"/>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70.xml><?xml version="1.0" encoding="utf-8"?>
<p:tagLst xmlns:a="http://schemas.openxmlformats.org/drawingml/2006/main" xmlns:r="http://schemas.openxmlformats.org/officeDocument/2006/relationships" xmlns:p="http://schemas.openxmlformats.org/presentationml/2006/main">
  <p:tag name="NUM" val="16"/>
</p:tagLst>
</file>

<file path=ppt/tags/tag271.xml><?xml version="1.0" encoding="utf-8"?>
<p:tagLst xmlns:a="http://schemas.openxmlformats.org/drawingml/2006/main" xmlns:r="http://schemas.openxmlformats.org/officeDocument/2006/relationships" xmlns:p="http://schemas.openxmlformats.org/presentationml/2006/main">
  <p:tag name="NUM" val="17"/>
</p:tagLst>
</file>

<file path=ppt/tags/tag272.xml><?xml version="1.0" encoding="utf-8"?>
<p:tagLst xmlns:a="http://schemas.openxmlformats.org/drawingml/2006/main" xmlns:r="http://schemas.openxmlformats.org/officeDocument/2006/relationships" xmlns:p="http://schemas.openxmlformats.org/presentationml/2006/main">
  <p:tag name="NUM" val="18"/>
</p:tagLst>
</file>

<file path=ppt/tags/tag273.xml><?xml version="1.0" encoding="utf-8"?>
<p:tagLst xmlns:a="http://schemas.openxmlformats.org/drawingml/2006/main" xmlns:r="http://schemas.openxmlformats.org/officeDocument/2006/relationships" xmlns:p="http://schemas.openxmlformats.org/presentationml/2006/main">
  <p:tag name="NUM" val="19"/>
</p:tagLst>
</file>

<file path=ppt/tags/tag274.xml><?xml version="1.0" encoding="utf-8"?>
<p:tagLst xmlns:a="http://schemas.openxmlformats.org/drawingml/2006/main" xmlns:r="http://schemas.openxmlformats.org/officeDocument/2006/relationships" xmlns:p="http://schemas.openxmlformats.org/presentationml/2006/main">
  <p:tag name="NUM" val="20"/>
</p:tagLst>
</file>

<file path=ppt/tags/tag275.xml><?xml version="1.0" encoding="utf-8"?>
<p:tagLst xmlns:a="http://schemas.openxmlformats.org/drawingml/2006/main" xmlns:r="http://schemas.openxmlformats.org/officeDocument/2006/relationships" xmlns:p="http://schemas.openxmlformats.org/presentationml/2006/main">
  <p:tag name="NUM" val="21"/>
</p:tagLst>
</file>

<file path=ppt/tags/tag276.xml><?xml version="1.0" encoding="utf-8"?>
<p:tagLst xmlns:a="http://schemas.openxmlformats.org/drawingml/2006/main" xmlns:r="http://schemas.openxmlformats.org/officeDocument/2006/relationships" xmlns:p="http://schemas.openxmlformats.org/presentationml/2006/main">
  <p:tag name="NUM" val="22"/>
</p:tagLst>
</file>

<file path=ppt/tags/tag277.xml><?xml version="1.0" encoding="utf-8"?>
<p:tagLst xmlns:a="http://schemas.openxmlformats.org/drawingml/2006/main" xmlns:r="http://schemas.openxmlformats.org/officeDocument/2006/relationships" xmlns:p="http://schemas.openxmlformats.org/presentationml/2006/main">
  <p:tag name="NUM" val="23"/>
</p:tagLst>
</file>

<file path=ppt/tags/tag278.xml><?xml version="1.0" encoding="utf-8"?>
<p:tagLst xmlns:a="http://schemas.openxmlformats.org/drawingml/2006/main" xmlns:r="http://schemas.openxmlformats.org/officeDocument/2006/relationships" xmlns:p="http://schemas.openxmlformats.org/presentationml/2006/main">
  <p:tag name="NUM" val="24"/>
</p:tagLst>
</file>

<file path=ppt/tags/tag279.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80.xml><?xml version="1.0" encoding="utf-8"?>
<p:tagLst xmlns:a="http://schemas.openxmlformats.org/drawingml/2006/main" xmlns:r="http://schemas.openxmlformats.org/officeDocument/2006/relationships" xmlns:p="http://schemas.openxmlformats.org/presentationml/2006/main">
  <p:tag name="NUM" val="2"/>
</p:tagLst>
</file>

<file path=ppt/tags/tag281.xml><?xml version="1.0" encoding="utf-8"?>
<p:tagLst xmlns:a="http://schemas.openxmlformats.org/drawingml/2006/main" xmlns:r="http://schemas.openxmlformats.org/officeDocument/2006/relationships" xmlns:p="http://schemas.openxmlformats.org/presentationml/2006/main">
  <p:tag name="NUM" val="3"/>
</p:tagLst>
</file>

<file path=ppt/tags/tag282.xml><?xml version="1.0" encoding="utf-8"?>
<p:tagLst xmlns:a="http://schemas.openxmlformats.org/drawingml/2006/main" xmlns:r="http://schemas.openxmlformats.org/officeDocument/2006/relationships" xmlns:p="http://schemas.openxmlformats.org/presentationml/2006/main">
  <p:tag name="NUM" val="4"/>
</p:tagLst>
</file>

<file path=ppt/tags/tag283.xml><?xml version="1.0" encoding="utf-8"?>
<p:tagLst xmlns:a="http://schemas.openxmlformats.org/drawingml/2006/main" xmlns:r="http://schemas.openxmlformats.org/officeDocument/2006/relationships" xmlns:p="http://schemas.openxmlformats.org/presentationml/2006/main">
  <p:tag name="NUM" val="5"/>
</p:tagLst>
</file>

<file path=ppt/tags/tag284.xml><?xml version="1.0" encoding="utf-8"?>
<p:tagLst xmlns:a="http://schemas.openxmlformats.org/drawingml/2006/main" xmlns:r="http://schemas.openxmlformats.org/officeDocument/2006/relationships" xmlns:p="http://schemas.openxmlformats.org/presentationml/2006/main">
  <p:tag name="NUM" val="6"/>
</p:tagLst>
</file>

<file path=ppt/tags/tag285.xml><?xml version="1.0" encoding="utf-8"?>
<p:tagLst xmlns:a="http://schemas.openxmlformats.org/drawingml/2006/main" xmlns:r="http://schemas.openxmlformats.org/officeDocument/2006/relationships" xmlns:p="http://schemas.openxmlformats.org/presentationml/2006/main">
  <p:tag name="NUM" val="7"/>
</p:tagLst>
</file>

<file path=ppt/tags/tag286.xml><?xml version="1.0" encoding="utf-8"?>
<p:tagLst xmlns:a="http://schemas.openxmlformats.org/drawingml/2006/main" xmlns:r="http://schemas.openxmlformats.org/officeDocument/2006/relationships" xmlns:p="http://schemas.openxmlformats.org/presentationml/2006/main">
  <p:tag name="NUM" val="8"/>
</p:tagLst>
</file>

<file path=ppt/tags/tag287.xml><?xml version="1.0" encoding="utf-8"?>
<p:tagLst xmlns:a="http://schemas.openxmlformats.org/drawingml/2006/main" xmlns:r="http://schemas.openxmlformats.org/officeDocument/2006/relationships" xmlns:p="http://schemas.openxmlformats.org/presentationml/2006/main">
  <p:tag name="NUM" val="9"/>
</p:tagLst>
</file>

<file path=ppt/tags/tag288.xml><?xml version="1.0" encoding="utf-8"?>
<p:tagLst xmlns:a="http://schemas.openxmlformats.org/drawingml/2006/main" xmlns:r="http://schemas.openxmlformats.org/officeDocument/2006/relationships" xmlns:p="http://schemas.openxmlformats.org/presentationml/2006/main">
  <p:tag name="NUM" val="10"/>
</p:tagLst>
</file>

<file path=ppt/tags/tag289.xml><?xml version="1.0" encoding="utf-8"?>
<p:tagLst xmlns:a="http://schemas.openxmlformats.org/drawingml/2006/main" xmlns:r="http://schemas.openxmlformats.org/officeDocument/2006/relationships" xmlns:p="http://schemas.openxmlformats.org/presentationml/2006/main">
  <p:tag name="NUM" val="11"/>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290.xml><?xml version="1.0" encoding="utf-8"?>
<p:tagLst xmlns:a="http://schemas.openxmlformats.org/drawingml/2006/main" xmlns:r="http://schemas.openxmlformats.org/officeDocument/2006/relationships" xmlns:p="http://schemas.openxmlformats.org/presentationml/2006/main">
  <p:tag name="NUM" val="12"/>
</p:tagLst>
</file>

<file path=ppt/tags/tag291.xml><?xml version="1.0" encoding="utf-8"?>
<p:tagLst xmlns:a="http://schemas.openxmlformats.org/drawingml/2006/main" xmlns:r="http://schemas.openxmlformats.org/officeDocument/2006/relationships" xmlns:p="http://schemas.openxmlformats.org/presentationml/2006/main">
  <p:tag name="NUM" val="13"/>
</p:tagLst>
</file>

<file path=ppt/tags/tag292.xml><?xml version="1.0" encoding="utf-8"?>
<p:tagLst xmlns:a="http://schemas.openxmlformats.org/drawingml/2006/main" xmlns:r="http://schemas.openxmlformats.org/officeDocument/2006/relationships" xmlns:p="http://schemas.openxmlformats.org/presentationml/2006/main">
  <p:tag name="NUM" val="14"/>
</p:tagLst>
</file>

<file path=ppt/tags/tag293.xml><?xml version="1.0" encoding="utf-8"?>
<p:tagLst xmlns:a="http://schemas.openxmlformats.org/drawingml/2006/main" xmlns:r="http://schemas.openxmlformats.org/officeDocument/2006/relationships" xmlns:p="http://schemas.openxmlformats.org/presentationml/2006/main">
  <p:tag name="NUM" val="15"/>
</p:tagLst>
</file>

<file path=ppt/tags/tag294.xml><?xml version="1.0" encoding="utf-8"?>
<p:tagLst xmlns:a="http://schemas.openxmlformats.org/drawingml/2006/main" xmlns:r="http://schemas.openxmlformats.org/officeDocument/2006/relationships" xmlns:p="http://schemas.openxmlformats.org/presentationml/2006/main">
  <p:tag name="NUM" val="16"/>
</p:tagLst>
</file>

<file path=ppt/tags/tag295.xml><?xml version="1.0" encoding="utf-8"?>
<p:tagLst xmlns:a="http://schemas.openxmlformats.org/drawingml/2006/main" xmlns:r="http://schemas.openxmlformats.org/officeDocument/2006/relationships" xmlns:p="http://schemas.openxmlformats.org/presentationml/2006/main">
  <p:tag name="NUM" val="17"/>
</p:tagLst>
</file>

<file path=ppt/tags/tag296.xml><?xml version="1.0" encoding="utf-8"?>
<p:tagLst xmlns:a="http://schemas.openxmlformats.org/drawingml/2006/main" xmlns:r="http://schemas.openxmlformats.org/officeDocument/2006/relationships" xmlns:p="http://schemas.openxmlformats.org/presentationml/2006/main">
  <p:tag name="NUM" val="18"/>
</p:tagLst>
</file>

<file path=ppt/tags/tag297.xml><?xml version="1.0" encoding="utf-8"?>
<p:tagLst xmlns:a="http://schemas.openxmlformats.org/drawingml/2006/main" xmlns:r="http://schemas.openxmlformats.org/officeDocument/2006/relationships" xmlns:p="http://schemas.openxmlformats.org/presentationml/2006/main">
  <p:tag name="NUM" val="19"/>
</p:tagLst>
</file>

<file path=ppt/tags/tag298.xml><?xml version="1.0" encoding="utf-8"?>
<p:tagLst xmlns:a="http://schemas.openxmlformats.org/drawingml/2006/main" xmlns:r="http://schemas.openxmlformats.org/officeDocument/2006/relationships" xmlns:p="http://schemas.openxmlformats.org/presentationml/2006/main">
  <p:tag name="NUM" val="20"/>
</p:tagLst>
</file>

<file path=ppt/tags/tag299.xml><?xml version="1.0" encoding="utf-8"?>
<p:tagLst xmlns:a="http://schemas.openxmlformats.org/drawingml/2006/main" xmlns:r="http://schemas.openxmlformats.org/officeDocument/2006/relationships" xmlns:p="http://schemas.openxmlformats.org/presentationml/2006/main">
  <p:tag name="NUM" val="2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00.xml><?xml version="1.0" encoding="utf-8"?>
<p:tagLst xmlns:a="http://schemas.openxmlformats.org/drawingml/2006/main" xmlns:r="http://schemas.openxmlformats.org/officeDocument/2006/relationships" xmlns:p="http://schemas.openxmlformats.org/presentationml/2006/main">
  <p:tag name="NUM" val="22"/>
</p:tagLst>
</file>

<file path=ppt/tags/tag301.xml><?xml version="1.0" encoding="utf-8"?>
<p:tagLst xmlns:a="http://schemas.openxmlformats.org/drawingml/2006/main" xmlns:r="http://schemas.openxmlformats.org/officeDocument/2006/relationships" xmlns:p="http://schemas.openxmlformats.org/presentationml/2006/main">
  <p:tag name="NUM" val="23"/>
</p:tagLst>
</file>

<file path=ppt/tags/tag302.xml><?xml version="1.0" encoding="utf-8"?>
<p:tagLst xmlns:a="http://schemas.openxmlformats.org/drawingml/2006/main" xmlns:r="http://schemas.openxmlformats.org/officeDocument/2006/relationships" xmlns:p="http://schemas.openxmlformats.org/presentationml/2006/main">
  <p:tag name="NUM" val="24"/>
</p:tagLst>
</file>

<file path=ppt/tags/tag303.xml><?xml version="1.0" encoding="utf-8"?>
<p:tagLst xmlns:a="http://schemas.openxmlformats.org/drawingml/2006/main" xmlns:r="http://schemas.openxmlformats.org/officeDocument/2006/relationships" xmlns:p="http://schemas.openxmlformats.org/presentationml/2006/main">
  <p:tag name="NUM" val="25"/>
</p:tagLst>
</file>

<file path=ppt/tags/tag304.xml><?xml version="1.0" encoding="utf-8"?>
<p:tagLst xmlns:a="http://schemas.openxmlformats.org/drawingml/2006/main" xmlns:r="http://schemas.openxmlformats.org/officeDocument/2006/relationships" xmlns:p="http://schemas.openxmlformats.org/presentationml/2006/main">
  <p:tag name="NUM" val="1"/>
</p:tagLst>
</file>

<file path=ppt/tags/tag305.xml><?xml version="1.0" encoding="utf-8"?>
<p:tagLst xmlns:a="http://schemas.openxmlformats.org/drawingml/2006/main" xmlns:r="http://schemas.openxmlformats.org/officeDocument/2006/relationships" xmlns:p="http://schemas.openxmlformats.org/presentationml/2006/main">
  <p:tag name="NUM" val="2"/>
</p:tagLst>
</file>

<file path=ppt/tags/tag306.xml><?xml version="1.0" encoding="utf-8"?>
<p:tagLst xmlns:a="http://schemas.openxmlformats.org/drawingml/2006/main" xmlns:r="http://schemas.openxmlformats.org/officeDocument/2006/relationships" xmlns:p="http://schemas.openxmlformats.org/presentationml/2006/main">
  <p:tag name="NUM" val="3"/>
</p:tagLst>
</file>

<file path=ppt/tags/tag307.xml><?xml version="1.0" encoding="utf-8"?>
<p:tagLst xmlns:a="http://schemas.openxmlformats.org/drawingml/2006/main" xmlns:r="http://schemas.openxmlformats.org/officeDocument/2006/relationships" xmlns:p="http://schemas.openxmlformats.org/presentationml/2006/main">
  <p:tag name="NUM" val="4"/>
</p:tagLst>
</file>

<file path=ppt/tags/tag308.xml><?xml version="1.0" encoding="utf-8"?>
<p:tagLst xmlns:a="http://schemas.openxmlformats.org/drawingml/2006/main" xmlns:r="http://schemas.openxmlformats.org/officeDocument/2006/relationships" xmlns:p="http://schemas.openxmlformats.org/presentationml/2006/main">
  <p:tag name="NUM" val="5"/>
</p:tagLst>
</file>

<file path=ppt/tags/tag309.xml><?xml version="1.0" encoding="utf-8"?>
<p:tagLst xmlns:a="http://schemas.openxmlformats.org/drawingml/2006/main" xmlns:r="http://schemas.openxmlformats.org/officeDocument/2006/relationships" xmlns:p="http://schemas.openxmlformats.org/presentationml/2006/main">
  <p:tag name="NUM" val="6"/>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10.xml><?xml version="1.0" encoding="utf-8"?>
<p:tagLst xmlns:a="http://schemas.openxmlformats.org/drawingml/2006/main" xmlns:r="http://schemas.openxmlformats.org/officeDocument/2006/relationships" xmlns:p="http://schemas.openxmlformats.org/presentationml/2006/main">
  <p:tag name="NUM" val="7"/>
</p:tagLst>
</file>

<file path=ppt/tags/tag311.xml><?xml version="1.0" encoding="utf-8"?>
<p:tagLst xmlns:a="http://schemas.openxmlformats.org/drawingml/2006/main" xmlns:r="http://schemas.openxmlformats.org/officeDocument/2006/relationships" xmlns:p="http://schemas.openxmlformats.org/presentationml/2006/main">
  <p:tag name="NUM" val="8"/>
</p:tagLst>
</file>

<file path=ppt/tags/tag312.xml><?xml version="1.0" encoding="utf-8"?>
<p:tagLst xmlns:a="http://schemas.openxmlformats.org/drawingml/2006/main" xmlns:r="http://schemas.openxmlformats.org/officeDocument/2006/relationships" xmlns:p="http://schemas.openxmlformats.org/presentationml/2006/main">
  <p:tag name="NUM" val="9"/>
</p:tagLst>
</file>

<file path=ppt/tags/tag313.xml><?xml version="1.0" encoding="utf-8"?>
<p:tagLst xmlns:a="http://schemas.openxmlformats.org/drawingml/2006/main" xmlns:r="http://schemas.openxmlformats.org/officeDocument/2006/relationships" xmlns:p="http://schemas.openxmlformats.org/presentationml/2006/main">
  <p:tag name="NUM" val="10"/>
</p:tagLst>
</file>

<file path=ppt/tags/tag314.xml><?xml version="1.0" encoding="utf-8"?>
<p:tagLst xmlns:a="http://schemas.openxmlformats.org/drawingml/2006/main" xmlns:r="http://schemas.openxmlformats.org/officeDocument/2006/relationships" xmlns:p="http://schemas.openxmlformats.org/presentationml/2006/main">
  <p:tag name="NUM" val="11"/>
</p:tagLst>
</file>

<file path=ppt/tags/tag315.xml><?xml version="1.0" encoding="utf-8"?>
<p:tagLst xmlns:a="http://schemas.openxmlformats.org/drawingml/2006/main" xmlns:r="http://schemas.openxmlformats.org/officeDocument/2006/relationships" xmlns:p="http://schemas.openxmlformats.org/presentationml/2006/main">
  <p:tag name="NUM" val="12"/>
</p:tagLst>
</file>

<file path=ppt/tags/tag316.xml><?xml version="1.0" encoding="utf-8"?>
<p:tagLst xmlns:a="http://schemas.openxmlformats.org/drawingml/2006/main" xmlns:r="http://schemas.openxmlformats.org/officeDocument/2006/relationships" xmlns:p="http://schemas.openxmlformats.org/presentationml/2006/main">
  <p:tag name="NUM" val="13"/>
</p:tagLst>
</file>

<file path=ppt/tags/tag317.xml><?xml version="1.0" encoding="utf-8"?>
<p:tagLst xmlns:a="http://schemas.openxmlformats.org/drawingml/2006/main" xmlns:r="http://schemas.openxmlformats.org/officeDocument/2006/relationships" xmlns:p="http://schemas.openxmlformats.org/presentationml/2006/main">
  <p:tag name="NUM" val="14"/>
</p:tagLst>
</file>

<file path=ppt/tags/tag318.xml><?xml version="1.0" encoding="utf-8"?>
<p:tagLst xmlns:a="http://schemas.openxmlformats.org/drawingml/2006/main" xmlns:r="http://schemas.openxmlformats.org/officeDocument/2006/relationships" xmlns:p="http://schemas.openxmlformats.org/presentationml/2006/main">
  <p:tag name="NUM" val="15"/>
</p:tagLst>
</file>

<file path=ppt/tags/tag319.xml><?xml version="1.0" encoding="utf-8"?>
<p:tagLst xmlns:a="http://schemas.openxmlformats.org/drawingml/2006/main" xmlns:r="http://schemas.openxmlformats.org/officeDocument/2006/relationships" xmlns:p="http://schemas.openxmlformats.org/presentationml/2006/main">
  <p:tag name="NUM" val="16"/>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20.xml><?xml version="1.0" encoding="utf-8"?>
<p:tagLst xmlns:a="http://schemas.openxmlformats.org/drawingml/2006/main" xmlns:r="http://schemas.openxmlformats.org/officeDocument/2006/relationships" xmlns:p="http://schemas.openxmlformats.org/presentationml/2006/main">
  <p:tag name="NUM" val="17"/>
</p:tagLst>
</file>

<file path=ppt/tags/tag321.xml><?xml version="1.0" encoding="utf-8"?>
<p:tagLst xmlns:a="http://schemas.openxmlformats.org/drawingml/2006/main" xmlns:r="http://schemas.openxmlformats.org/officeDocument/2006/relationships" xmlns:p="http://schemas.openxmlformats.org/presentationml/2006/main">
  <p:tag name="NUM" val="18"/>
</p:tagLst>
</file>

<file path=ppt/tags/tag322.xml><?xml version="1.0" encoding="utf-8"?>
<p:tagLst xmlns:a="http://schemas.openxmlformats.org/drawingml/2006/main" xmlns:r="http://schemas.openxmlformats.org/officeDocument/2006/relationships" xmlns:p="http://schemas.openxmlformats.org/presentationml/2006/main">
  <p:tag name="NUM" val="19"/>
</p:tagLst>
</file>

<file path=ppt/tags/tag323.xml><?xml version="1.0" encoding="utf-8"?>
<p:tagLst xmlns:a="http://schemas.openxmlformats.org/drawingml/2006/main" xmlns:r="http://schemas.openxmlformats.org/officeDocument/2006/relationships" xmlns:p="http://schemas.openxmlformats.org/presentationml/2006/main">
  <p:tag name="NUM" val="20"/>
</p:tagLst>
</file>

<file path=ppt/tags/tag324.xml><?xml version="1.0" encoding="utf-8"?>
<p:tagLst xmlns:a="http://schemas.openxmlformats.org/drawingml/2006/main" xmlns:r="http://schemas.openxmlformats.org/officeDocument/2006/relationships" xmlns:p="http://schemas.openxmlformats.org/presentationml/2006/main">
  <p:tag name="NUM" val="21"/>
</p:tagLst>
</file>

<file path=ppt/tags/tag325.xml><?xml version="1.0" encoding="utf-8"?>
<p:tagLst xmlns:a="http://schemas.openxmlformats.org/drawingml/2006/main" xmlns:r="http://schemas.openxmlformats.org/officeDocument/2006/relationships" xmlns:p="http://schemas.openxmlformats.org/presentationml/2006/main">
  <p:tag name="NUM" val="22"/>
</p:tagLst>
</file>

<file path=ppt/tags/tag326.xml><?xml version="1.0" encoding="utf-8"?>
<p:tagLst xmlns:a="http://schemas.openxmlformats.org/drawingml/2006/main" xmlns:r="http://schemas.openxmlformats.org/officeDocument/2006/relationships" xmlns:p="http://schemas.openxmlformats.org/presentationml/2006/main">
  <p:tag name="NUM" val="23"/>
</p:tagLst>
</file>

<file path=ppt/tags/tag327.xml><?xml version="1.0" encoding="utf-8"?>
<p:tagLst xmlns:a="http://schemas.openxmlformats.org/drawingml/2006/main" xmlns:r="http://schemas.openxmlformats.org/officeDocument/2006/relationships" xmlns:p="http://schemas.openxmlformats.org/presentationml/2006/main">
  <p:tag name="NUM" val="24"/>
</p:tagLst>
</file>

<file path=ppt/tags/tag328.xml><?xml version="1.0" encoding="utf-8"?>
<p:tagLst xmlns:a="http://schemas.openxmlformats.org/drawingml/2006/main" xmlns:r="http://schemas.openxmlformats.org/officeDocument/2006/relationships" xmlns:p="http://schemas.openxmlformats.org/presentationml/2006/main">
  <p:tag name="NUM" val="25"/>
</p:tagLst>
</file>

<file path=ppt/tags/tag329.xml><?xml version="1.0" encoding="utf-8"?>
<p:tagLst xmlns:a="http://schemas.openxmlformats.org/drawingml/2006/main" xmlns:r="http://schemas.openxmlformats.org/officeDocument/2006/relationships" xmlns:p="http://schemas.openxmlformats.org/presentationml/2006/main">
  <p:tag name="NUM" val="26"/>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30.xml><?xml version="1.0" encoding="utf-8"?>
<p:tagLst xmlns:a="http://schemas.openxmlformats.org/drawingml/2006/main" xmlns:r="http://schemas.openxmlformats.org/officeDocument/2006/relationships" xmlns:p="http://schemas.openxmlformats.org/presentationml/2006/main">
  <p:tag name="NUM" val="27"/>
</p:tagLst>
</file>

<file path=ppt/tags/tag331.xml><?xml version="1.0" encoding="utf-8"?>
<p:tagLst xmlns:a="http://schemas.openxmlformats.org/drawingml/2006/main" xmlns:r="http://schemas.openxmlformats.org/officeDocument/2006/relationships" xmlns:p="http://schemas.openxmlformats.org/presentationml/2006/main">
  <p:tag name="NUM" val="28"/>
</p:tagLst>
</file>

<file path=ppt/tags/tag332.xml><?xml version="1.0" encoding="utf-8"?>
<p:tagLst xmlns:a="http://schemas.openxmlformats.org/drawingml/2006/main" xmlns:r="http://schemas.openxmlformats.org/officeDocument/2006/relationships" xmlns:p="http://schemas.openxmlformats.org/presentationml/2006/main">
  <p:tag name="NUM" val="29"/>
</p:tagLst>
</file>

<file path=ppt/tags/tag333.xml><?xml version="1.0" encoding="utf-8"?>
<p:tagLst xmlns:a="http://schemas.openxmlformats.org/drawingml/2006/main" xmlns:r="http://schemas.openxmlformats.org/officeDocument/2006/relationships" xmlns:p="http://schemas.openxmlformats.org/presentationml/2006/main">
  <p:tag name="NUM" val="30"/>
</p:tagLst>
</file>

<file path=ppt/tags/tag334.xml><?xml version="1.0" encoding="utf-8"?>
<p:tagLst xmlns:a="http://schemas.openxmlformats.org/drawingml/2006/main" xmlns:r="http://schemas.openxmlformats.org/officeDocument/2006/relationships" xmlns:p="http://schemas.openxmlformats.org/presentationml/2006/main">
  <p:tag name="NUM" val="1"/>
</p:tagLst>
</file>

<file path=ppt/tags/tag335.xml><?xml version="1.0" encoding="utf-8"?>
<p:tagLst xmlns:a="http://schemas.openxmlformats.org/drawingml/2006/main" xmlns:r="http://schemas.openxmlformats.org/officeDocument/2006/relationships" xmlns:p="http://schemas.openxmlformats.org/presentationml/2006/main">
  <p:tag name="NUM" val="2"/>
</p:tagLst>
</file>

<file path=ppt/tags/tag336.xml><?xml version="1.0" encoding="utf-8"?>
<p:tagLst xmlns:a="http://schemas.openxmlformats.org/drawingml/2006/main" xmlns:r="http://schemas.openxmlformats.org/officeDocument/2006/relationships" xmlns:p="http://schemas.openxmlformats.org/presentationml/2006/main">
  <p:tag name="NUM" val="3"/>
</p:tagLst>
</file>

<file path=ppt/tags/tag337.xml><?xml version="1.0" encoding="utf-8"?>
<p:tagLst xmlns:a="http://schemas.openxmlformats.org/drawingml/2006/main" xmlns:r="http://schemas.openxmlformats.org/officeDocument/2006/relationships" xmlns:p="http://schemas.openxmlformats.org/presentationml/2006/main">
  <p:tag name="NUM" val="1"/>
</p:tagLst>
</file>

<file path=ppt/tags/tag338.xml><?xml version="1.0" encoding="utf-8"?>
<p:tagLst xmlns:a="http://schemas.openxmlformats.org/drawingml/2006/main" xmlns:r="http://schemas.openxmlformats.org/officeDocument/2006/relationships" xmlns:p="http://schemas.openxmlformats.org/presentationml/2006/main">
  <p:tag name="NUM" val="2"/>
</p:tagLst>
</file>

<file path=ppt/tags/tag339.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5"/>
</p:tagLst>
</file>

<file path=ppt/tags/tag340.xml><?xml version="1.0" encoding="utf-8"?>
<p:tagLst xmlns:a="http://schemas.openxmlformats.org/drawingml/2006/main" xmlns:r="http://schemas.openxmlformats.org/officeDocument/2006/relationships" xmlns:p="http://schemas.openxmlformats.org/presentationml/2006/main">
  <p:tag name="NUM" val="1"/>
</p:tagLst>
</file>

<file path=ppt/tags/tag341.xml><?xml version="1.0" encoding="utf-8"?>
<p:tagLst xmlns:a="http://schemas.openxmlformats.org/drawingml/2006/main" xmlns:r="http://schemas.openxmlformats.org/officeDocument/2006/relationships" xmlns:p="http://schemas.openxmlformats.org/presentationml/2006/main">
  <p:tag name="NUM" val="2"/>
</p:tagLst>
</file>

<file path=ppt/tags/tag342.xml><?xml version="1.0" encoding="utf-8"?>
<p:tagLst xmlns:a="http://schemas.openxmlformats.org/drawingml/2006/main" xmlns:r="http://schemas.openxmlformats.org/officeDocument/2006/relationships" xmlns:p="http://schemas.openxmlformats.org/presentationml/2006/main">
  <p:tag name="NUM" val="1"/>
</p:tagLst>
</file>

<file path=ppt/tags/tag343.xml><?xml version="1.0" encoding="utf-8"?>
<p:tagLst xmlns:a="http://schemas.openxmlformats.org/drawingml/2006/main" xmlns:r="http://schemas.openxmlformats.org/officeDocument/2006/relationships" xmlns:p="http://schemas.openxmlformats.org/presentationml/2006/main">
  <p:tag name="NUM" val="2"/>
</p:tagLst>
</file>

<file path=ppt/tags/tag344.xml><?xml version="1.0" encoding="utf-8"?>
<p:tagLst xmlns:a="http://schemas.openxmlformats.org/drawingml/2006/main" xmlns:r="http://schemas.openxmlformats.org/officeDocument/2006/relationships" xmlns:p="http://schemas.openxmlformats.org/presentationml/2006/main">
  <p:tag name="NUM" val="1"/>
</p:tagLst>
</file>

<file path=ppt/tags/tag345.xml><?xml version="1.0" encoding="utf-8"?>
<p:tagLst xmlns:a="http://schemas.openxmlformats.org/drawingml/2006/main" xmlns:r="http://schemas.openxmlformats.org/officeDocument/2006/relationships" xmlns:p="http://schemas.openxmlformats.org/presentationml/2006/main">
  <p:tag name="NUM" val="2"/>
</p:tagLst>
</file>

<file path=ppt/tags/tag346.xml><?xml version="1.0" encoding="utf-8"?>
<p:tagLst xmlns:a="http://schemas.openxmlformats.org/drawingml/2006/main" xmlns:r="http://schemas.openxmlformats.org/officeDocument/2006/relationships" xmlns:p="http://schemas.openxmlformats.org/presentationml/2006/main">
  <p:tag name="NUM" val="3"/>
</p:tagLst>
</file>

<file path=ppt/tags/tag347.xml><?xml version="1.0" encoding="utf-8"?>
<p:tagLst xmlns:a="http://schemas.openxmlformats.org/drawingml/2006/main" xmlns:r="http://schemas.openxmlformats.org/officeDocument/2006/relationships" xmlns:p="http://schemas.openxmlformats.org/presentationml/2006/main">
  <p:tag name="NUM" val="4"/>
</p:tagLst>
</file>

<file path=ppt/tags/tag348.xml><?xml version="1.0" encoding="utf-8"?>
<p:tagLst xmlns:a="http://schemas.openxmlformats.org/drawingml/2006/main" xmlns:r="http://schemas.openxmlformats.org/officeDocument/2006/relationships" xmlns:p="http://schemas.openxmlformats.org/presentationml/2006/main">
  <p:tag name="NUM" val="5"/>
</p:tagLst>
</file>

<file path=ppt/tags/tag349.xml><?xml version="1.0" encoding="utf-8"?>
<p:tagLst xmlns:a="http://schemas.openxmlformats.org/drawingml/2006/main" xmlns:r="http://schemas.openxmlformats.org/officeDocument/2006/relationships" xmlns:p="http://schemas.openxmlformats.org/presentationml/2006/main">
  <p:tag name="NUM" val="6"/>
</p:tagLst>
</file>

<file path=ppt/tags/tag35.xml><?xml version="1.0" encoding="utf-8"?>
<p:tagLst xmlns:a="http://schemas.openxmlformats.org/drawingml/2006/main" xmlns:r="http://schemas.openxmlformats.org/officeDocument/2006/relationships" xmlns:p="http://schemas.openxmlformats.org/presentationml/2006/main">
  <p:tag name="NUM" val="6"/>
</p:tagLst>
</file>

<file path=ppt/tags/tag350.xml><?xml version="1.0" encoding="utf-8"?>
<p:tagLst xmlns:a="http://schemas.openxmlformats.org/drawingml/2006/main" xmlns:r="http://schemas.openxmlformats.org/officeDocument/2006/relationships" xmlns:p="http://schemas.openxmlformats.org/presentationml/2006/main">
  <p:tag name="NUM" val="7"/>
</p:tagLst>
</file>

<file path=ppt/tags/tag351.xml><?xml version="1.0" encoding="utf-8"?>
<p:tagLst xmlns:a="http://schemas.openxmlformats.org/drawingml/2006/main" xmlns:r="http://schemas.openxmlformats.org/officeDocument/2006/relationships" xmlns:p="http://schemas.openxmlformats.org/presentationml/2006/main">
  <p:tag name="NUM" val="8"/>
</p:tagLst>
</file>

<file path=ppt/tags/tag352.xml><?xml version="1.0" encoding="utf-8"?>
<p:tagLst xmlns:a="http://schemas.openxmlformats.org/drawingml/2006/main" xmlns:r="http://schemas.openxmlformats.org/officeDocument/2006/relationships" xmlns:p="http://schemas.openxmlformats.org/presentationml/2006/main">
  <p:tag name="NUM" val="9"/>
</p:tagLst>
</file>

<file path=ppt/tags/tag353.xml><?xml version="1.0" encoding="utf-8"?>
<p:tagLst xmlns:a="http://schemas.openxmlformats.org/drawingml/2006/main" xmlns:r="http://schemas.openxmlformats.org/officeDocument/2006/relationships" xmlns:p="http://schemas.openxmlformats.org/presentationml/2006/main">
  <p:tag name="NUM" val="10"/>
</p:tagLst>
</file>

<file path=ppt/tags/tag354.xml><?xml version="1.0" encoding="utf-8"?>
<p:tagLst xmlns:a="http://schemas.openxmlformats.org/drawingml/2006/main" xmlns:r="http://schemas.openxmlformats.org/officeDocument/2006/relationships" xmlns:p="http://schemas.openxmlformats.org/presentationml/2006/main">
  <p:tag name="NUM" val="11"/>
</p:tagLst>
</file>

<file path=ppt/tags/tag355.xml><?xml version="1.0" encoding="utf-8"?>
<p:tagLst xmlns:a="http://schemas.openxmlformats.org/drawingml/2006/main" xmlns:r="http://schemas.openxmlformats.org/officeDocument/2006/relationships" xmlns:p="http://schemas.openxmlformats.org/presentationml/2006/main">
  <p:tag name="NUM" val="12"/>
</p:tagLst>
</file>

<file path=ppt/tags/tag356.xml><?xml version="1.0" encoding="utf-8"?>
<p:tagLst xmlns:a="http://schemas.openxmlformats.org/drawingml/2006/main" xmlns:r="http://schemas.openxmlformats.org/officeDocument/2006/relationships" xmlns:p="http://schemas.openxmlformats.org/presentationml/2006/main">
  <p:tag name="NUM" val="13"/>
</p:tagLst>
</file>

<file path=ppt/tags/tag357.xml><?xml version="1.0" encoding="utf-8"?>
<p:tagLst xmlns:a="http://schemas.openxmlformats.org/drawingml/2006/main" xmlns:r="http://schemas.openxmlformats.org/officeDocument/2006/relationships" xmlns:p="http://schemas.openxmlformats.org/presentationml/2006/main">
  <p:tag name="NUM" val="14"/>
</p:tagLst>
</file>

<file path=ppt/tags/tag358.xml><?xml version="1.0" encoding="utf-8"?>
<p:tagLst xmlns:a="http://schemas.openxmlformats.org/drawingml/2006/main" xmlns:r="http://schemas.openxmlformats.org/officeDocument/2006/relationships" xmlns:p="http://schemas.openxmlformats.org/presentationml/2006/main">
  <p:tag name="NUM" val="15"/>
</p:tagLst>
</file>

<file path=ppt/tags/tag359.xml><?xml version="1.0" encoding="utf-8"?>
<p:tagLst xmlns:a="http://schemas.openxmlformats.org/drawingml/2006/main" xmlns:r="http://schemas.openxmlformats.org/officeDocument/2006/relationships" xmlns:p="http://schemas.openxmlformats.org/presentationml/2006/main">
  <p:tag name="NUM" val="16"/>
</p:tagLst>
</file>

<file path=ppt/tags/tag36.xml><?xml version="1.0" encoding="utf-8"?>
<p:tagLst xmlns:a="http://schemas.openxmlformats.org/drawingml/2006/main" xmlns:r="http://schemas.openxmlformats.org/officeDocument/2006/relationships" xmlns:p="http://schemas.openxmlformats.org/presentationml/2006/main">
  <p:tag name="NUM" val="7"/>
</p:tagLst>
</file>

<file path=ppt/tags/tag360.xml><?xml version="1.0" encoding="utf-8"?>
<p:tagLst xmlns:a="http://schemas.openxmlformats.org/drawingml/2006/main" xmlns:r="http://schemas.openxmlformats.org/officeDocument/2006/relationships" xmlns:p="http://schemas.openxmlformats.org/presentationml/2006/main">
  <p:tag name="NUM" val="17"/>
</p:tagLst>
</file>

<file path=ppt/tags/tag361.xml><?xml version="1.0" encoding="utf-8"?>
<p:tagLst xmlns:a="http://schemas.openxmlformats.org/drawingml/2006/main" xmlns:r="http://schemas.openxmlformats.org/officeDocument/2006/relationships" xmlns:p="http://schemas.openxmlformats.org/presentationml/2006/main">
  <p:tag name="NUM" val="18"/>
</p:tagLst>
</file>

<file path=ppt/tags/tag362.xml><?xml version="1.0" encoding="utf-8"?>
<p:tagLst xmlns:a="http://schemas.openxmlformats.org/drawingml/2006/main" xmlns:r="http://schemas.openxmlformats.org/officeDocument/2006/relationships" xmlns:p="http://schemas.openxmlformats.org/presentationml/2006/main">
  <p:tag name="NUM" val="19"/>
</p:tagLst>
</file>

<file path=ppt/tags/tag363.xml><?xml version="1.0" encoding="utf-8"?>
<p:tagLst xmlns:a="http://schemas.openxmlformats.org/drawingml/2006/main" xmlns:r="http://schemas.openxmlformats.org/officeDocument/2006/relationships" xmlns:p="http://schemas.openxmlformats.org/presentationml/2006/main">
  <p:tag name="NUM" val="20"/>
</p:tagLst>
</file>

<file path=ppt/tags/tag364.xml><?xml version="1.0" encoding="utf-8"?>
<p:tagLst xmlns:a="http://schemas.openxmlformats.org/drawingml/2006/main" xmlns:r="http://schemas.openxmlformats.org/officeDocument/2006/relationships" xmlns:p="http://schemas.openxmlformats.org/presentationml/2006/main">
  <p:tag name="NUM" val="21"/>
</p:tagLst>
</file>

<file path=ppt/tags/tag365.xml><?xml version="1.0" encoding="utf-8"?>
<p:tagLst xmlns:a="http://schemas.openxmlformats.org/drawingml/2006/main" xmlns:r="http://schemas.openxmlformats.org/officeDocument/2006/relationships" xmlns:p="http://schemas.openxmlformats.org/presentationml/2006/main">
  <p:tag name="NUM" val="22"/>
</p:tagLst>
</file>

<file path=ppt/tags/tag366.xml><?xml version="1.0" encoding="utf-8"?>
<p:tagLst xmlns:a="http://schemas.openxmlformats.org/drawingml/2006/main" xmlns:r="http://schemas.openxmlformats.org/officeDocument/2006/relationships" xmlns:p="http://schemas.openxmlformats.org/presentationml/2006/main">
  <p:tag name="NUM" val="23"/>
</p:tagLst>
</file>

<file path=ppt/tags/tag367.xml><?xml version="1.0" encoding="utf-8"?>
<p:tagLst xmlns:a="http://schemas.openxmlformats.org/drawingml/2006/main" xmlns:r="http://schemas.openxmlformats.org/officeDocument/2006/relationships" xmlns:p="http://schemas.openxmlformats.org/presentationml/2006/main">
  <p:tag name="NUM" val="24"/>
</p:tagLst>
</file>

<file path=ppt/tags/tag368.xml><?xml version="1.0" encoding="utf-8"?>
<p:tagLst xmlns:a="http://schemas.openxmlformats.org/drawingml/2006/main" xmlns:r="http://schemas.openxmlformats.org/officeDocument/2006/relationships" xmlns:p="http://schemas.openxmlformats.org/presentationml/2006/main">
  <p:tag name="NUM" val="25"/>
</p:tagLst>
</file>

<file path=ppt/tags/tag369.xml><?xml version="1.0" encoding="utf-8"?>
<p:tagLst xmlns:a="http://schemas.openxmlformats.org/drawingml/2006/main" xmlns:r="http://schemas.openxmlformats.org/officeDocument/2006/relationships" xmlns:p="http://schemas.openxmlformats.org/presentationml/2006/main">
  <p:tag name="NUM" val="26"/>
</p:tagLst>
</file>

<file path=ppt/tags/tag37.xml><?xml version="1.0" encoding="utf-8"?>
<p:tagLst xmlns:a="http://schemas.openxmlformats.org/drawingml/2006/main" xmlns:r="http://schemas.openxmlformats.org/officeDocument/2006/relationships" xmlns:p="http://schemas.openxmlformats.org/presentationml/2006/main">
  <p:tag name="NUM" val="8"/>
</p:tagLst>
</file>

<file path=ppt/tags/tag370.xml><?xml version="1.0" encoding="utf-8"?>
<p:tagLst xmlns:a="http://schemas.openxmlformats.org/drawingml/2006/main" xmlns:r="http://schemas.openxmlformats.org/officeDocument/2006/relationships" xmlns:p="http://schemas.openxmlformats.org/presentationml/2006/main">
  <p:tag name="NUM" val="27"/>
</p:tagLst>
</file>

<file path=ppt/tags/tag371.xml><?xml version="1.0" encoding="utf-8"?>
<p:tagLst xmlns:a="http://schemas.openxmlformats.org/drawingml/2006/main" xmlns:r="http://schemas.openxmlformats.org/officeDocument/2006/relationships" xmlns:p="http://schemas.openxmlformats.org/presentationml/2006/main">
  <p:tag name="NUM" val="1"/>
</p:tagLst>
</file>

<file path=ppt/tags/tag372.xml><?xml version="1.0" encoding="utf-8"?>
<p:tagLst xmlns:a="http://schemas.openxmlformats.org/drawingml/2006/main" xmlns:r="http://schemas.openxmlformats.org/officeDocument/2006/relationships" xmlns:p="http://schemas.openxmlformats.org/presentationml/2006/main">
  <p:tag name="NUM" val="2"/>
</p:tagLst>
</file>

<file path=ppt/tags/tag373.xml><?xml version="1.0" encoding="utf-8"?>
<p:tagLst xmlns:a="http://schemas.openxmlformats.org/drawingml/2006/main" xmlns:r="http://schemas.openxmlformats.org/officeDocument/2006/relationships" xmlns:p="http://schemas.openxmlformats.org/presentationml/2006/main">
  <p:tag name="NUM" val="1"/>
</p:tagLst>
</file>

<file path=ppt/tags/tag374.xml><?xml version="1.0" encoding="utf-8"?>
<p:tagLst xmlns:a="http://schemas.openxmlformats.org/drawingml/2006/main" xmlns:r="http://schemas.openxmlformats.org/officeDocument/2006/relationships" xmlns:p="http://schemas.openxmlformats.org/presentationml/2006/main">
  <p:tag name="NUM" val="2"/>
</p:tagLst>
</file>

<file path=ppt/tags/tag375.xml><?xml version="1.0" encoding="utf-8"?>
<p:tagLst xmlns:a="http://schemas.openxmlformats.org/drawingml/2006/main" xmlns:r="http://schemas.openxmlformats.org/officeDocument/2006/relationships" xmlns:p="http://schemas.openxmlformats.org/presentationml/2006/main">
  <p:tag name="NUM" val="3"/>
</p:tagLst>
</file>

<file path=ppt/tags/tag376.xml><?xml version="1.0" encoding="utf-8"?>
<p:tagLst xmlns:a="http://schemas.openxmlformats.org/drawingml/2006/main" xmlns:r="http://schemas.openxmlformats.org/officeDocument/2006/relationships" xmlns:p="http://schemas.openxmlformats.org/presentationml/2006/main">
  <p:tag name="NUM" val="4"/>
</p:tagLst>
</file>

<file path=ppt/tags/tag377.xml><?xml version="1.0" encoding="utf-8"?>
<p:tagLst xmlns:a="http://schemas.openxmlformats.org/drawingml/2006/main" xmlns:r="http://schemas.openxmlformats.org/officeDocument/2006/relationships" xmlns:p="http://schemas.openxmlformats.org/presentationml/2006/main">
  <p:tag name="NUM" val="1"/>
</p:tagLst>
</file>

<file path=ppt/tags/tag378.xml><?xml version="1.0" encoding="utf-8"?>
<p:tagLst xmlns:a="http://schemas.openxmlformats.org/drawingml/2006/main" xmlns:r="http://schemas.openxmlformats.org/officeDocument/2006/relationships" xmlns:p="http://schemas.openxmlformats.org/presentationml/2006/main">
  <p:tag name="NUM" val="2"/>
</p:tagLst>
</file>

<file path=ppt/tags/tag379.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9"/>
</p:tagLst>
</file>

<file path=ppt/tags/tag380.xml><?xml version="1.0" encoding="utf-8"?>
<p:tagLst xmlns:a="http://schemas.openxmlformats.org/drawingml/2006/main" xmlns:r="http://schemas.openxmlformats.org/officeDocument/2006/relationships" xmlns:p="http://schemas.openxmlformats.org/presentationml/2006/main">
  <p:tag name="NUM" val="2"/>
</p:tagLst>
</file>

<file path=ppt/tags/tag381.xml><?xml version="1.0" encoding="utf-8"?>
<p:tagLst xmlns:a="http://schemas.openxmlformats.org/drawingml/2006/main" xmlns:r="http://schemas.openxmlformats.org/officeDocument/2006/relationships" xmlns:p="http://schemas.openxmlformats.org/presentationml/2006/main">
  <p:tag name="NUM" val="1"/>
</p:tagLst>
</file>

<file path=ppt/tags/tag382.xml><?xml version="1.0" encoding="utf-8"?>
<p:tagLst xmlns:a="http://schemas.openxmlformats.org/drawingml/2006/main" xmlns:r="http://schemas.openxmlformats.org/officeDocument/2006/relationships" xmlns:p="http://schemas.openxmlformats.org/presentationml/2006/main">
  <p:tag name="NUM" val="2"/>
</p:tagLst>
</file>

<file path=ppt/tags/tag383.xml><?xml version="1.0" encoding="utf-8"?>
<p:tagLst xmlns:a="http://schemas.openxmlformats.org/drawingml/2006/main" xmlns:r="http://schemas.openxmlformats.org/officeDocument/2006/relationships" xmlns:p="http://schemas.openxmlformats.org/presentationml/2006/main">
  <p:tag name="NUM" val="1"/>
</p:tagLst>
</file>

<file path=ppt/tags/tag384.xml><?xml version="1.0" encoding="utf-8"?>
<p:tagLst xmlns:a="http://schemas.openxmlformats.org/drawingml/2006/main" xmlns:r="http://schemas.openxmlformats.org/officeDocument/2006/relationships" xmlns:p="http://schemas.openxmlformats.org/presentationml/2006/main">
  <p:tag name="NUM" val="2"/>
</p:tagLst>
</file>

<file path=ppt/tags/tag385.xml><?xml version="1.0" encoding="utf-8"?>
<p:tagLst xmlns:a="http://schemas.openxmlformats.org/drawingml/2006/main" xmlns:r="http://schemas.openxmlformats.org/officeDocument/2006/relationships" xmlns:p="http://schemas.openxmlformats.org/presentationml/2006/main">
  <p:tag name="NUM" val="1"/>
</p:tagLst>
</file>

<file path=ppt/tags/tag386.xml><?xml version="1.0" encoding="utf-8"?>
<p:tagLst xmlns:a="http://schemas.openxmlformats.org/drawingml/2006/main" xmlns:r="http://schemas.openxmlformats.org/officeDocument/2006/relationships" xmlns:p="http://schemas.openxmlformats.org/presentationml/2006/main">
  <p:tag name="NUM" val="2"/>
</p:tagLst>
</file>

<file path=ppt/tags/tag387.xml><?xml version="1.0" encoding="utf-8"?>
<p:tagLst xmlns:a="http://schemas.openxmlformats.org/drawingml/2006/main" xmlns:r="http://schemas.openxmlformats.org/officeDocument/2006/relationships" xmlns:p="http://schemas.openxmlformats.org/presentationml/2006/main">
  <p:tag name="NUM" val="3"/>
</p:tagLst>
</file>

<file path=ppt/tags/tag388.xml><?xml version="1.0" encoding="utf-8"?>
<p:tagLst xmlns:a="http://schemas.openxmlformats.org/drawingml/2006/main" xmlns:r="http://schemas.openxmlformats.org/officeDocument/2006/relationships" xmlns:p="http://schemas.openxmlformats.org/presentationml/2006/main">
  <p:tag name="NUM" val="1"/>
</p:tagLst>
</file>

<file path=ppt/tags/tag389.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10"/>
</p:tagLst>
</file>

<file path=ppt/tags/tag390.xml><?xml version="1.0" encoding="utf-8"?>
<p:tagLst xmlns:a="http://schemas.openxmlformats.org/drawingml/2006/main" xmlns:r="http://schemas.openxmlformats.org/officeDocument/2006/relationships" xmlns:p="http://schemas.openxmlformats.org/presentationml/2006/main">
  <p:tag name="NUM" val="1"/>
</p:tagLst>
</file>

<file path=ppt/tags/tag391.xml><?xml version="1.0" encoding="utf-8"?>
<p:tagLst xmlns:a="http://schemas.openxmlformats.org/drawingml/2006/main" xmlns:r="http://schemas.openxmlformats.org/officeDocument/2006/relationships" xmlns:p="http://schemas.openxmlformats.org/presentationml/2006/main">
  <p:tag name="NUM" val="2"/>
</p:tagLst>
</file>

<file path=ppt/tags/tag392.xml><?xml version="1.0" encoding="utf-8"?>
<p:tagLst xmlns:a="http://schemas.openxmlformats.org/drawingml/2006/main" xmlns:r="http://schemas.openxmlformats.org/officeDocument/2006/relationships" xmlns:p="http://schemas.openxmlformats.org/presentationml/2006/main">
  <p:tag name="NUM" val="1"/>
</p:tagLst>
</file>

<file path=ppt/tags/tag393.xml><?xml version="1.0" encoding="utf-8"?>
<p:tagLst xmlns:a="http://schemas.openxmlformats.org/drawingml/2006/main" xmlns:r="http://schemas.openxmlformats.org/officeDocument/2006/relationships" xmlns:p="http://schemas.openxmlformats.org/presentationml/2006/main">
  <p:tag name="NUM" val="2"/>
</p:tagLst>
</file>

<file path=ppt/tags/tag394.xml><?xml version="1.0" encoding="utf-8"?>
<p:tagLst xmlns:a="http://schemas.openxmlformats.org/drawingml/2006/main" xmlns:r="http://schemas.openxmlformats.org/officeDocument/2006/relationships" xmlns:p="http://schemas.openxmlformats.org/presentationml/2006/main">
  <p:tag name="NUM" val="3"/>
</p:tagLst>
</file>

<file path=ppt/tags/tag395.xml><?xml version="1.0" encoding="utf-8"?>
<p:tagLst xmlns:a="http://schemas.openxmlformats.org/drawingml/2006/main" xmlns:r="http://schemas.openxmlformats.org/officeDocument/2006/relationships" xmlns:p="http://schemas.openxmlformats.org/presentationml/2006/main">
  <p:tag name="NUM" val="4"/>
</p:tagLst>
</file>

<file path=ppt/tags/tag396.xml><?xml version="1.0" encoding="utf-8"?>
<p:tagLst xmlns:a="http://schemas.openxmlformats.org/drawingml/2006/main" xmlns:r="http://schemas.openxmlformats.org/officeDocument/2006/relationships" xmlns:p="http://schemas.openxmlformats.org/presentationml/2006/main">
  <p:tag name="NUM" val="5"/>
</p:tagLst>
</file>

<file path=ppt/tags/tag397.xml><?xml version="1.0" encoding="utf-8"?>
<p:tagLst xmlns:a="http://schemas.openxmlformats.org/drawingml/2006/main" xmlns:r="http://schemas.openxmlformats.org/officeDocument/2006/relationships" xmlns:p="http://schemas.openxmlformats.org/presentationml/2006/main">
  <p:tag name="NUM" val="6"/>
</p:tagLst>
</file>

<file path=ppt/tags/tag398.xml><?xml version="1.0" encoding="utf-8"?>
<p:tagLst xmlns:a="http://schemas.openxmlformats.org/drawingml/2006/main" xmlns:r="http://schemas.openxmlformats.org/officeDocument/2006/relationships" xmlns:p="http://schemas.openxmlformats.org/presentationml/2006/main">
  <p:tag name="NUM" val="7"/>
</p:tagLst>
</file>

<file path=ppt/tags/tag399.xml><?xml version="1.0" encoding="utf-8"?>
<p:tagLst xmlns:a="http://schemas.openxmlformats.org/drawingml/2006/main" xmlns:r="http://schemas.openxmlformats.org/officeDocument/2006/relationships" xmlns:p="http://schemas.openxmlformats.org/presentationml/2006/main">
  <p:tag name="NUM" val="8"/>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1"/>
</p:tagLst>
</file>

<file path=ppt/tags/tag400.xml><?xml version="1.0" encoding="utf-8"?>
<p:tagLst xmlns:a="http://schemas.openxmlformats.org/drawingml/2006/main" xmlns:r="http://schemas.openxmlformats.org/officeDocument/2006/relationships" xmlns:p="http://schemas.openxmlformats.org/presentationml/2006/main">
  <p:tag name="NUM" val="9"/>
</p:tagLst>
</file>

<file path=ppt/tags/tag401.xml><?xml version="1.0" encoding="utf-8"?>
<p:tagLst xmlns:a="http://schemas.openxmlformats.org/drawingml/2006/main" xmlns:r="http://schemas.openxmlformats.org/officeDocument/2006/relationships" xmlns:p="http://schemas.openxmlformats.org/presentationml/2006/main">
  <p:tag name="NUM" val="10"/>
</p:tagLst>
</file>

<file path=ppt/tags/tag402.xml><?xml version="1.0" encoding="utf-8"?>
<p:tagLst xmlns:a="http://schemas.openxmlformats.org/drawingml/2006/main" xmlns:r="http://schemas.openxmlformats.org/officeDocument/2006/relationships" xmlns:p="http://schemas.openxmlformats.org/presentationml/2006/main">
  <p:tag name="NUM" val="11"/>
</p:tagLst>
</file>

<file path=ppt/tags/tag403.xml><?xml version="1.0" encoding="utf-8"?>
<p:tagLst xmlns:a="http://schemas.openxmlformats.org/drawingml/2006/main" xmlns:r="http://schemas.openxmlformats.org/officeDocument/2006/relationships" xmlns:p="http://schemas.openxmlformats.org/presentationml/2006/main">
  <p:tag name="NUM" val="12"/>
</p:tagLst>
</file>

<file path=ppt/tags/tag404.xml><?xml version="1.0" encoding="utf-8"?>
<p:tagLst xmlns:a="http://schemas.openxmlformats.org/drawingml/2006/main" xmlns:r="http://schemas.openxmlformats.org/officeDocument/2006/relationships" xmlns:p="http://schemas.openxmlformats.org/presentationml/2006/main">
  <p:tag name="NUM" val="13"/>
</p:tagLst>
</file>

<file path=ppt/tags/tag405.xml><?xml version="1.0" encoding="utf-8"?>
<p:tagLst xmlns:a="http://schemas.openxmlformats.org/drawingml/2006/main" xmlns:r="http://schemas.openxmlformats.org/officeDocument/2006/relationships" xmlns:p="http://schemas.openxmlformats.org/presentationml/2006/main">
  <p:tag name="NUM" val="14"/>
</p:tagLst>
</file>

<file path=ppt/tags/tag406.xml><?xml version="1.0" encoding="utf-8"?>
<p:tagLst xmlns:a="http://schemas.openxmlformats.org/drawingml/2006/main" xmlns:r="http://schemas.openxmlformats.org/officeDocument/2006/relationships" xmlns:p="http://schemas.openxmlformats.org/presentationml/2006/main">
  <p:tag name="NUM" val="15"/>
</p:tagLst>
</file>

<file path=ppt/tags/tag407.xml><?xml version="1.0" encoding="utf-8"?>
<p:tagLst xmlns:a="http://schemas.openxmlformats.org/drawingml/2006/main" xmlns:r="http://schemas.openxmlformats.org/officeDocument/2006/relationships" xmlns:p="http://schemas.openxmlformats.org/presentationml/2006/main">
  <p:tag name="NUM" val="16"/>
</p:tagLst>
</file>

<file path=ppt/tags/tag408.xml><?xml version="1.0" encoding="utf-8"?>
<p:tagLst xmlns:a="http://schemas.openxmlformats.org/drawingml/2006/main" xmlns:r="http://schemas.openxmlformats.org/officeDocument/2006/relationships" xmlns:p="http://schemas.openxmlformats.org/presentationml/2006/main">
  <p:tag name="NUM" val="17"/>
</p:tagLst>
</file>

<file path=ppt/tags/tag409.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12"/>
</p:tagLst>
</file>

<file path=ppt/tags/tag410.xml><?xml version="1.0" encoding="utf-8"?>
<p:tagLst xmlns:a="http://schemas.openxmlformats.org/drawingml/2006/main" xmlns:r="http://schemas.openxmlformats.org/officeDocument/2006/relationships" xmlns:p="http://schemas.openxmlformats.org/presentationml/2006/main">
  <p:tag name="NUM" val="2"/>
</p:tagLst>
</file>

<file path=ppt/tags/tag411.xml><?xml version="1.0" encoding="utf-8"?>
<p:tagLst xmlns:a="http://schemas.openxmlformats.org/drawingml/2006/main" xmlns:r="http://schemas.openxmlformats.org/officeDocument/2006/relationships" xmlns:p="http://schemas.openxmlformats.org/presentationml/2006/main">
  <p:tag name="NUM" val="1"/>
</p:tagLst>
</file>

<file path=ppt/tags/tag412.xml><?xml version="1.0" encoding="utf-8"?>
<p:tagLst xmlns:a="http://schemas.openxmlformats.org/drawingml/2006/main" xmlns:r="http://schemas.openxmlformats.org/officeDocument/2006/relationships" xmlns:p="http://schemas.openxmlformats.org/presentationml/2006/main">
  <p:tag name="NUM" val="2"/>
</p:tagLst>
</file>

<file path=ppt/tags/tag413.xml><?xml version="1.0" encoding="utf-8"?>
<p:tagLst xmlns:a="http://schemas.openxmlformats.org/drawingml/2006/main" xmlns:r="http://schemas.openxmlformats.org/officeDocument/2006/relationships" xmlns:p="http://schemas.openxmlformats.org/presentationml/2006/main">
  <p:tag name="NUM" val="3"/>
</p:tagLst>
</file>

<file path=ppt/tags/tag414.xml><?xml version="1.0" encoding="utf-8"?>
<p:tagLst xmlns:a="http://schemas.openxmlformats.org/drawingml/2006/main" xmlns:r="http://schemas.openxmlformats.org/officeDocument/2006/relationships" xmlns:p="http://schemas.openxmlformats.org/presentationml/2006/main">
  <p:tag name="NUM" val="1"/>
</p:tagLst>
</file>

<file path=ppt/tags/tag415.xml><?xml version="1.0" encoding="utf-8"?>
<p:tagLst xmlns:a="http://schemas.openxmlformats.org/drawingml/2006/main" xmlns:r="http://schemas.openxmlformats.org/officeDocument/2006/relationships" xmlns:p="http://schemas.openxmlformats.org/presentationml/2006/main">
  <p:tag name="NUM" val="2"/>
</p:tagLst>
</file>

<file path=ppt/tags/tag416.xml><?xml version="1.0" encoding="utf-8"?>
<p:tagLst xmlns:a="http://schemas.openxmlformats.org/drawingml/2006/main" xmlns:r="http://schemas.openxmlformats.org/officeDocument/2006/relationships" xmlns:p="http://schemas.openxmlformats.org/presentationml/2006/main">
  <p:tag name="NUM" val="1"/>
</p:tagLst>
</file>

<file path=ppt/tags/tag417.xml><?xml version="1.0" encoding="utf-8"?>
<p:tagLst xmlns:a="http://schemas.openxmlformats.org/drawingml/2006/main" xmlns:r="http://schemas.openxmlformats.org/officeDocument/2006/relationships" xmlns:p="http://schemas.openxmlformats.org/presentationml/2006/main">
  <p:tag name="NUM" val="2"/>
</p:tagLst>
</file>

<file path=ppt/tags/tag418.xml><?xml version="1.0" encoding="utf-8"?>
<p:tagLst xmlns:a="http://schemas.openxmlformats.org/drawingml/2006/main" xmlns:r="http://schemas.openxmlformats.org/officeDocument/2006/relationships" xmlns:p="http://schemas.openxmlformats.org/presentationml/2006/main">
  <p:tag name="NUM" val="3"/>
</p:tagLst>
</file>

<file path=ppt/tags/tag419.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13"/>
</p:tagLst>
</file>

<file path=ppt/tags/tag420.xml><?xml version="1.0" encoding="utf-8"?>
<p:tagLst xmlns:a="http://schemas.openxmlformats.org/drawingml/2006/main" xmlns:r="http://schemas.openxmlformats.org/officeDocument/2006/relationships" xmlns:p="http://schemas.openxmlformats.org/presentationml/2006/main">
  <p:tag name="NUM" val="2"/>
</p:tagLst>
</file>

<file path=ppt/tags/tag421.xml><?xml version="1.0" encoding="utf-8"?>
<p:tagLst xmlns:a="http://schemas.openxmlformats.org/drawingml/2006/main" xmlns:r="http://schemas.openxmlformats.org/officeDocument/2006/relationships" xmlns:p="http://schemas.openxmlformats.org/presentationml/2006/main">
  <p:tag name="NUM" val="1"/>
</p:tagLst>
</file>

<file path=ppt/tags/tag422.xml><?xml version="1.0" encoding="utf-8"?>
<p:tagLst xmlns:a="http://schemas.openxmlformats.org/drawingml/2006/main" xmlns:r="http://schemas.openxmlformats.org/officeDocument/2006/relationships" xmlns:p="http://schemas.openxmlformats.org/presentationml/2006/main">
  <p:tag name="NUM" val="2"/>
</p:tagLst>
</file>

<file path=ppt/tags/tag423.xml><?xml version="1.0" encoding="utf-8"?>
<p:tagLst xmlns:a="http://schemas.openxmlformats.org/drawingml/2006/main" xmlns:r="http://schemas.openxmlformats.org/officeDocument/2006/relationships" xmlns:p="http://schemas.openxmlformats.org/presentationml/2006/main">
  <p:tag name="NUM" val="3"/>
</p:tagLst>
</file>

<file path=ppt/tags/tag424.xml><?xml version="1.0" encoding="utf-8"?>
<p:tagLst xmlns:a="http://schemas.openxmlformats.org/drawingml/2006/main" xmlns:r="http://schemas.openxmlformats.org/officeDocument/2006/relationships" xmlns:p="http://schemas.openxmlformats.org/presentationml/2006/main">
  <p:tag name="NUM" val="1"/>
</p:tagLst>
</file>

<file path=ppt/tags/tag425.xml><?xml version="1.0" encoding="utf-8"?>
<p:tagLst xmlns:a="http://schemas.openxmlformats.org/drawingml/2006/main" xmlns:r="http://schemas.openxmlformats.org/officeDocument/2006/relationships" xmlns:p="http://schemas.openxmlformats.org/presentationml/2006/main">
  <p:tag name="NUM" val="2"/>
</p:tagLst>
</file>

<file path=ppt/tags/tag426.xml><?xml version="1.0" encoding="utf-8"?>
<p:tagLst xmlns:a="http://schemas.openxmlformats.org/drawingml/2006/main" xmlns:r="http://schemas.openxmlformats.org/officeDocument/2006/relationships" xmlns:p="http://schemas.openxmlformats.org/presentationml/2006/main">
  <p:tag name="NUM" val="1"/>
</p:tagLst>
</file>

<file path=ppt/tags/tag427.xml><?xml version="1.0" encoding="utf-8"?>
<p:tagLst xmlns:a="http://schemas.openxmlformats.org/drawingml/2006/main" xmlns:r="http://schemas.openxmlformats.org/officeDocument/2006/relationships" xmlns:p="http://schemas.openxmlformats.org/presentationml/2006/main">
  <p:tag name="NUM" val="2"/>
</p:tagLst>
</file>

<file path=ppt/tags/tag428.xml><?xml version="1.0" encoding="utf-8"?>
<p:tagLst xmlns:a="http://schemas.openxmlformats.org/drawingml/2006/main" xmlns:r="http://schemas.openxmlformats.org/officeDocument/2006/relationships" xmlns:p="http://schemas.openxmlformats.org/presentationml/2006/main">
  <p:tag name="NUM" val="3"/>
</p:tagLst>
</file>

<file path=ppt/tags/tag429.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14"/>
</p:tagLst>
</file>

<file path=ppt/tags/tag430.xml><?xml version="1.0" encoding="utf-8"?>
<p:tagLst xmlns:a="http://schemas.openxmlformats.org/drawingml/2006/main" xmlns:r="http://schemas.openxmlformats.org/officeDocument/2006/relationships" xmlns:p="http://schemas.openxmlformats.org/presentationml/2006/main">
  <p:tag name="NUM" val="2"/>
</p:tagLst>
</file>

<file path=ppt/tags/tag431.xml><?xml version="1.0" encoding="utf-8"?>
<p:tagLst xmlns:a="http://schemas.openxmlformats.org/drawingml/2006/main" xmlns:r="http://schemas.openxmlformats.org/officeDocument/2006/relationships" xmlns:p="http://schemas.openxmlformats.org/presentationml/2006/main">
  <p:tag name="NUM" val="3"/>
</p:tagLst>
</file>

<file path=ppt/tags/tag432.xml><?xml version="1.0" encoding="utf-8"?>
<p:tagLst xmlns:a="http://schemas.openxmlformats.org/drawingml/2006/main" xmlns:r="http://schemas.openxmlformats.org/officeDocument/2006/relationships" xmlns:p="http://schemas.openxmlformats.org/presentationml/2006/main">
  <p:tag name="NUM" val="1"/>
</p:tagLst>
</file>

<file path=ppt/tags/tag433.xml><?xml version="1.0" encoding="utf-8"?>
<p:tagLst xmlns:a="http://schemas.openxmlformats.org/drawingml/2006/main" xmlns:r="http://schemas.openxmlformats.org/officeDocument/2006/relationships" xmlns:p="http://schemas.openxmlformats.org/presentationml/2006/main">
  <p:tag name="NUM" val="2"/>
</p:tagLst>
</file>

<file path=ppt/tags/tag434.xml><?xml version="1.0" encoding="utf-8"?>
<p:tagLst xmlns:a="http://schemas.openxmlformats.org/drawingml/2006/main" xmlns:r="http://schemas.openxmlformats.org/officeDocument/2006/relationships" xmlns:p="http://schemas.openxmlformats.org/presentationml/2006/main">
  <p:tag name="NUM" val="3"/>
</p:tagLst>
</file>

<file path=ppt/tags/tag435.xml><?xml version="1.0" encoding="utf-8"?>
<p:tagLst xmlns:a="http://schemas.openxmlformats.org/drawingml/2006/main" xmlns:r="http://schemas.openxmlformats.org/officeDocument/2006/relationships" xmlns:p="http://schemas.openxmlformats.org/presentationml/2006/main">
  <p:tag name="NUM" val="4"/>
</p:tagLst>
</file>

<file path=ppt/tags/tag436.xml><?xml version="1.0" encoding="utf-8"?>
<p:tagLst xmlns:a="http://schemas.openxmlformats.org/drawingml/2006/main" xmlns:r="http://schemas.openxmlformats.org/officeDocument/2006/relationships" xmlns:p="http://schemas.openxmlformats.org/presentationml/2006/main">
  <p:tag name="NUM" val="5"/>
</p:tagLst>
</file>

<file path=ppt/tags/tag437.xml><?xml version="1.0" encoding="utf-8"?>
<p:tagLst xmlns:a="http://schemas.openxmlformats.org/drawingml/2006/main" xmlns:r="http://schemas.openxmlformats.org/officeDocument/2006/relationships" xmlns:p="http://schemas.openxmlformats.org/presentationml/2006/main">
  <p:tag name="NUM" val="6"/>
</p:tagLst>
</file>

<file path=ppt/tags/tag438.xml><?xml version="1.0" encoding="utf-8"?>
<p:tagLst xmlns:a="http://schemas.openxmlformats.org/drawingml/2006/main" xmlns:r="http://schemas.openxmlformats.org/officeDocument/2006/relationships" xmlns:p="http://schemas.openxmlformats.org/presentationml/2006/main">
  <p:tag name="NUM" val="1"/>
</p:tagLst>
</file>

<file path=ppt/tags/tag439.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15"/>
</p:tagLst>
</file>

<file path=ppt/tags/tag440.xml><?xml version="1.0" encoding="utf-8"?>
<p:tagLst xmlns:a="http://schemas.openxmlformats.org/drawingml/2006/main" xmlns:r="http://schemas.openxmlformats.org/officeDocument/2006/relationships" xmlns:p="http://schemas.openxmlformats.org/presentationml/2006/main">
  <p:tag name="NUM" val="3"/>
</p:tagLst>
</file>

<file path=ppt/tags/tag441.xml><?xml version="1.0" encoding="utf-8"?>
<p:tagLst xmlns:a="http://schemas.openxmlformats.org/drawingml/2006/main" xmlns:r="http://schemas.openxmlformats.org/officeDocument/2006/relationships" xmlns:p="http://schemas.openxmlformats.org/presentationml/2006/main">
  <p:tag name="NUM" val="4"/>
</p:tagLst>
</file>

<file path=ppt/tags/tag442.xml><?xml version="1.0" encoding="utf-8"?>
<p:tagLst xmlns:a="http://schemas.openxmlformats.org/drawingml/2006/main" xmlns:r="http://schemas.openxmlformats.org/officeDocument/2006/relationships" xmlns:p="http://schemas.openxmlformats.org/presentationml/2006/main">
  <p:tag name="NUM" val="5"/>
</p:tagLst>
</file>

<file path=ppt/tags/tag443.xml><?xml version="1.0" encoding="utf-8"?>
<p:tagLst xmlns:a="http://schemas.openxmlformats.org/drawingml/2006/main" xmlns:r="http://schemas.openxmlformats.org/officeDocument/2006/relationships" xmlns:p="http://schemas.openxmlformats.org/presentationml/2006/main">
  <p:tag name="NUM" val="1"/>
</p:tagLst>
</file>

<file path=ppt/tags/tag444.xml><?xml version="1.0" encoding="utf-8"?>
<p:tagLst xmlns:a="http://schemas.openxmlformats.org/drawingml/2006/main" xmlns:r="http://schemas.openxmlformats.org/officeDocument/2006/relationships" xmlns:p="http://schemas.openxmlformats.org/presentationml/2006/main">
  <p:tag name="NUM" val="2"/>
</p:tagLst>
</file>

<file path=ppt/tags/tag445.xml><?xml version="1.0" encoding="utf-8"?>
<p:tagLst xmlns:a="http://schemas.openxmlformats.org/drawingml/2006/main" xmlns:r="http://schemas.openxmlformats.org/officeDocument/2006/relationships" xmlns:p="http://schemas.openxmlformats.org/presentationml/2006/main">
  <p:tag name="NUM" val="1"/>
</p:tagLst>
</file>

<file path=ppt/tags/tag446.xml><?xml version="1.0" encoding="utf-8"?>
<p:tagLst xmlns:a="http://schemas.openxmlformats.org/drawingml/2006/main" xmlns:r="http://schemas.openxmlformats.org/officeDocument/2006/relationships" xmlns:p="http://schemas.openxmlformats.org/presentationml/2006/main">
  <p:tag name="NUM" val="2"/>
</p:tagLst>
</file>

<file path=ppt/tags/tag447.xml><?xml version="1.0" encoding="utf-8"?>
<p:tagLst xmlns:a="http://schemas.openxmlformats.org/drawingml/2006/main" xmlns:r="http://schemas.openxmlformats.org/officeDocument/2006/relationships" xmlns:p="http://schemas.openxmlformats.org/presentationml/2006/main">
  <p:tag name="NUM" val="1"/>
</p:tagLst>
</file>

<file path=ppt/tags/tag448.xml><?xml version="1.0" encoding="utf-8"?>
<p:tagLst xmlns:a="http://schemas.openxmlformats.org/drawingml/2006/main" xmlns:r="http://schemas.openxmlformats.org/officeDocument/2006/relationships" xmlns:p="http://schemas.openxmlformats.org/presentationml/2006/main">
  <p:tag name="NUM" val="2"/>
</p:tagLst>
</file>

<file path=ppt/tags/tag449.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16"/>
</p:tagLst>
</file>

<file path=ppt/tags/tag450.xml><?xml version="1.0" encoding="utf-8"?>
<p:tagLst xmlns:a="http://schemas.openxmlformats.org/drawingml/2006/main" xmlns:r="http://schemas.openxmlformats.org/officeDocument/2006/relationships" xmlns:p="http://schemas.openxmlformats.org/presentationml/2006/main">
  <p:tag name="NUM" val="2"/>
</p:tagLst>
</file>

<file path=ppt/tags/tag451.xml><?xml version="1.0" encoding="utf-8"?>
<p:tagLst xmlns:a="http://schemas.openxmlformats.org/drawingml/2006/main" xmlns:r="http://schemas.openxmlformats.org/officeDocument/2006/relationships" xmlns:p="http://schemas.openxmlformats.org/presentationml/2006/main">
  <p:tag name="NUM" val="1"/>
</p:tagLst>
</file>

<file path=ppt/tags/tag452.xml><?xml version="1.0" encoding="utf-8"?>
<p:tagLst xmlns:a="http://schemas.openxmlformats.org/drawingml/2006/main" xmlns:r="http://schemas.openxmlformats.org/officeDocument/2006/relationships" xmlns:p="http://schemas.openxmlformats.org/presentationml/2006/main">
  <p:tag name="NUM" val="2"/>
</p:tagLst>
</file>

<file path=ppt/tags/tag453.xml><?xml version="1.0" encoding="utf-8"?>
<p:tagLst xmlns:a="http://schemas.openxmlformats.org/drawingml/2006/main" xmlns:r="http://schemas.openxmlformats.org/officeDocument/2006/relationships" xmlns:p="http://schemas.openxmlformats.org/presentationml/2006/main">
  <p:tag name="NUM" val="1"/>
</p:tagLst>
</file>

<file path=ppt/tags/tag454.xml><?xml version="1.0" encoding="utf-8"?>
<p:tagLst xmlns:a="http://schemas.openxmlformats.org/drawingml/2006/main" xmlns:r="http://schemas.openxmlformats.org/officeDocument/2006/relationships" xmlns:p="http://schemas.openxmlformats.org/presentationml/2006/main">
  <p:tag name="NUM" val="2"/>
</p:tagLst>
</file>

<file path=ppt/tags/tag455.xml><?xml version="1.0" encoding="utf-8"?>
<p:tagLst xmlns:a="http://schemas.openxmlformats.org/drawingml/2006/main" xmlns:r="http://schemas.openxmlformats.org/officeDocument/2006/relationships" xmlns:p="http://schemas.openxmlformats.org/presentationml/2006/main">
  <p:tag name="NUM" val="3"/>
</p:tagLst>
</file>

<file path=ppt/tags/tag456.xml><?xml version="1.0" encoding="utf-8"?>
<p:tagLst xmlns:a="http://schemas.openxmlformats.org/drawingml/2006/main" xmlns:r="http://schemas.openxmlformats.org/officeDocument/2006/relationships" xmlns:p="http://schemas.openxmlformats.org/presentationml/2006/main">
  <p:tag name="NUM" val="4"/>
</p:tagLst>
</file>

<file path=ppt/tags/tag457.xml><?xml version="1.0" encoding="utf-8"?>
<p:tagLst xmlns:a="http://schemas.openxmlformats.org/drawingml/2006/main" xmlns:r="http://schemas.openxmlformats.org/officeDocument/2006/relationships" xmlns:p="http://schemas.openxmlformats.org/presentationml/2006/main">
  <p:tag name="NUM" val="5"/>
</p:tagLst>
</file>

<file path=ppt/tags/tag458.xml><?xml version="1.0" encoding="utf-8"?>
<p:tagLst xmlns:a="http://schemas.openxmlformats.org/drawingml/2006/main" xmlns:r="http://schemas.openxmlformats.org/officeDocument/2006/relationships" xmlns:p="http://schemas.openxmlformats.org/presentationml/2006/main">
  <p:tag name="NUM" val="6"/>
</p:tagLst>
</file>

<file path=ppt/tags/tag459.xml><?xml version="1.0" encoding="utf-8"?>
<p:tagLst xmlns:a="http://schemas.openxmlformats.org/drawingml/2006/main" xmlns:r="http://schemas.openxmlformats.org/officeDocument/2006/relationships" xmlns:p="http://schemas.openxmlformats.org/presentationml/2006/main">
  <p:tag name="NUM" val="7"/>
</p:tagLst>
</file>

<file path=ppt/tags/tag46.xml><?xml version="1.0" encoding="utf-8"?>
<p:tagLst xmlns:a="http://schemas.openxmlformats.org/drawingml/2006/main" xmlns:r="http://schemas.openxmlformats.org/officeDocument/2006/relationships" xmlns:p="http://schemas.openxmlformats.org/presentationml/2006/main">
  <p:tag name="NUM" val="17"/>
</p:tagLst>
</file>

<file path=ppt/tags/tag460.xml><?xml version="1.0" encoding="utf-8"?>
<p:tagLst xmlns:a="http://schemas.openxmlformats.org/drawingml/2006/main" xmlns:r="http://schemas.openxmlformats.org/officeDocument/2006/relationships" xmlns:p="http://schemas.openxmlformats.org/presentationml/2006/main">
  <p:tag name="NUM" val="8"/>
</p:tagLst>
</file>

<file path=ppt/tags/tag461.xml><?xml version="1.0" encoding="utf-8"?>
<p:tagLst xmlns:a="http://schemas.openxmlformats.org/drawingml/2006/main" xmlns:r="http://schemas.openxmlformats.org/officeDocument/2006/relationships" xmlns:p="http://schemas.openxmlformats.org/presentationml/2006/main">
  <p:tag name="NUM" val="9"/>
</p:tagLst>
</file>

<file path=ppt/tags/tag462.xml><?xml version="1.0" encoding="utf-8"?>
<p:tagLst xmlns:a="http://schemas.openxmlformats.org/drawingml/2006/main" xmlns:r="http://schemas.openxmlformats.org/officeDocument/2006/relationships" xmlns:p="http://schemas.openxmlformats.org/presentationml/2006/main">
  <p:tag name="NUM" val="10"/>
</p:tagLst>
</file>

<file path=ppt/tags/tag463.xml><?xml version="1.0" encoding="utf-8"?>
<p:tagLst xmlns:a="http://schemas.openxmlformats.org/drawingml/2006/main" xmlns:r="http://schemas.openxmlformats.org/officeDocument/2006/relationships" xmlns:p="http://schemas.openxmlformats.org/presentationml/2006/main">
  <p:tag name="NUM" val="11"/>
</p:tagLst>
</file>

<file path=ppt/tags/tag464.xml><?xml version="1.0" encoding="utf-8"?>
<p:tagLst xmlns:a="http://schemas.openxmlformats.org/drawingml/2006/main" xmlns:r="http://schemas.openxmlformats.org/officeDocument/2006/relationships" xmlns:p="http://schemas.openxmlformats.org/presentationml/2006/main">
  <p:tag name="NUM" val="12"/>
</p:tagLst>
</file>

<file path=ppt/tags/tag465.xml><?xml version="1.0" encoding="utf-8"?>
<p:tagLst xmlns:a="http://schemas.openxmlformats.org/drawingml/2006/main" xmlns:r="http://schemas.openxmlformats.org/officeDocument/2006/relationships" xmlns:p="http://schemas.openxmlformats.org/presentationml/2006/main">
  <p:tag name="NUM" val="13"/>
</p:tagLst>
</file>

<file path=ppt/tags/tag466.xml><?xml version="1.0" encoding="utf-8"?>
<p:tagLst xmlns:a="http://schemas.openxmlformats.org/drawingml/2006/main" xmlns:r="http://schemas.openxmlformats.org/officeDocument/2006/relationships" xmlns:p="http://schemas.openxmlformats.org/presentationml/2006/main">
  <p:tag name="NUM" val="14"/>
</p:tagLst>
</file>

<file path=ppt/tags/tag467.xml><?xml version="1.0" encoding="utf-8"?>
<p:tagLst xmlns:a="http://schemas.openxmlformats.org/drawingml/2006/main" xmlns:r="http://schemas.openxmlformats.org/officeDocument/2006/relationships" xmlns:p="http://schemas.openxmlformats.org/presentationml/2006/main">
  <p:tag name="NUM" val="15"/>
</p:tagLst>
</file>

<file path=ppt/tags/tag468.xml><?xml version="1.0" encoding="utf-8"?>
<p:tagLst xmlns:a="http://schemas.openxmlformats.org/drawingml/2006/main" xmlns:r="http://schemas.openxmlformats.org/officeDocument/2006/relationships" xmlns:p="http://schemas.openxmlformats.org/presentationml/2006/main">
  <p:tag name="NUM" val="16"/>
</p:tagLst>
</file>

<file path=ppt/tags/tag469.xml><?xml version="1.0" encoding="utf-8"?>
<p:tagLst xmlns:a="http://schemas.openxmlformats.org/drawingml/2006/main" xmlns:r="http://schemas.openxmlformats.org/officeDocument/2006/relationships" xmlns:p="http://schemas.openxmlformats.org/presentationml/2006/main">
  <p:tag name="NUM" val="17"/>
</p:tagLst>
</file>

<file path=ppt/tags/tag47.xml><?xml version="1.0" encoding="utf-8"?>
<p:tagLst xmlns:a="http://schemas.openxmlformats.org/drawingml/2006/main" xmlns:r="http://schemas.openxmlformats.org/officeDocument/2006/relationships" xmlns:p="http://schemas.openxmlformats.org/presentationml/2006/main">
  <p:tag name="NUM" val="18"/>
</p:tagLst>
</file>

<file path=ppt/tags/tag470.xml><?xml version="1.0" encoding="utf-8"?>
<p:tagLst xmlns:a="http://schemas.openxmlformats.org/drawingml/2006/main" xmlns:r="http://schemas.openxmlformats.org/officeDocument/2006/relationships" xmlns:p="http://schemas.openxmlformats.org/presentationml/2006/main">
  <p:tag name="NUM" val="18"/>
</p:tagLst>
</file>

<file path=ppt/tags/tag471.xml><?xml version="1.0" encoding="utf-8"?>
<p:tagLst xmlns:a="http://schemas.openxmlformats.org/drawingml/2006/main" xmlns:r="http://schemas.openxmlformats.org/officeDocument/2006/relationships" xmlns:p="http://schemas.openxmlformats.org/presentationml/2006/main">
  <p:tag name="NUM" val="1"/>
</p:tagLst>
</file>

<file path=ppt/tags/tag472.xml><?xml version="1.0" encoding="utf-8"?>
<p:tagLst xmlns:a="http://schemas.openxmlformats.org/drawingml/2006/main" xmlns:r="http://schemas.openxmlformats.org/officeDocument/2006/relationships" xmlns:p="http://schemas.openxmlformats.org/presentationml/2006/main">
  <p:tag name="NUM" val="2"/>
</p:tagLst>
</file>

<file path=ppt/tags/tag473.xml><?xml version="1.0" encoding="utf-8"?>
<p:tagLst xmlns:a="http://schemas.openxmlformats.org/drawingml/2006/main" xmlns:r="http://schemas.openxmlformats.org/officeDocument/2006/relationships" xmlns:p="http://schemas.openxmlformats.org/presentationml/2006/main">
  <p:tag name="NUM" val="3"/>
</p:tagLst>
</file>

<file path=ppt/tags/tag474.xml><?xml version="1.0" encoding="utf-8"?>
<p:tagLst xmlns:a="http://schemas.openxmlformats.org/drawingml/2006/main" xmlns:r="http://schemas.openxmlformats.org/officeDocument/2006/relationships" xmlns:p="http://schemas.openxmlformats.org/presentationml/2006/main">
  <p:tag name="NUM" val="1"/>
</p:tagLst>
</file>

<file path=ppt/tags/tag475.xml><?xml version="1.0" encoding="utf-8"?>
<p:tagLst xmlns:a="http://schemas.openxmlformats.org/drawingml/2006/main" xmlns:r="http://schemas.openxmlformats.org/officeDocument/2006/relationships" xmlns:p="http://schemas.openxmlformats.org/presentationml/2006/main">
  <p:tag name="NUM" val="2"/>
</p:tagLst>
</file>

<file path=ppt/tags/tag476.xml><?xml version="1.0" encoding="utf-8"?>
<p:tagLst xmlns:a="http://schemas.openxmlformats.org/drawingml/2006/main" xmlns:r="http://schemas.openxmlformats.org/officeDocument/2006/relationships" xmlns:p="http://schemas.openxmlformats.org/presentationml/2006/main">
  <p:tag name="NUM" val="3"/>
</p:tagLst>
</file>

<file path=ppt/tags/tag477.xml><?xml version="1.0" encoding="utf-8"?>
<p:tagLst xmlns:a="http://schemas.openxmlformats.org/drawingml/2006/main" xmlns:r="http://schemas.openxmlformats.org/officeDocument/2006/relationships" xmlns:p="http://schemas.openxmlformats.org/presentationml/2006/main">
  <p:tag name="NUM" val="4"/>
</p:tagLst>
</file>

<file path=ppt/tags/tag478.xml><?xml version="1.0" encoding="utf-8"?>
<p:tagLst xmlns:a="http://schemas.openxmlformats.org/drawingml/2006/main" xmlns:r="http://schemas.openxmlformats.org/officeDocument/2006/relationships" xmlns:p="http://schemas.openxmlformats.org/presentationml/2006/main">
  <p:tag name="NUM" val="1"/>
</p:tagLst>
</file>

<file path=ppt/tags/tag479.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19"/>
</p:tagLst>
</file>

<file path=ppt/tags/tag480.xml><?xml version="1.0" encoding="utf-8"?>
<p:tagLst xmlns:a="http://schemas.openxmlformats.org/drawingml/2006/main" xmlns:r="http://schemas.openxmlformats.org/officeDocument/2006/relationships" xmlns:p="http://schemas.openxmlformats.org/presentationml/2006/main">
  <p:tag name="NUM" val="1"/>
</p:tagLst>
</file>

<file path=ppt/tags/tag481.xml><?xml version="1.0" encoding="utf-8"?>
<p:tagLst xmlns:a="http://schemas.openxmlformats.org/drawingml/2006/main" xmlns:r="http://schemas.openxmlformats.org/officeDocument/2006/relationships" xmlns:p="http://schemas.openxmlformats.org/presentationml/2006/main">
  <p:tag name="NUM" val="2"/>
</p:tagLst>
</file>

<file path=ppt/tags/tag482.xml><?xml version="1.0" encoding="utf-8"?>
<p:tagLst xmlns:a="http://schemas.openxmlformats.org/drawingml/2006/main" xmlns:r="http://schemas.openxmlformats.org/officeDocument/2006/relationships" xmlns:p="http://schemas.openxmlformats.org/presentationml/2006/main">
  <p:tag name="NUM" val="1"/>
</p:tagLst>
</file>

<file path=ppt/tags/tag483.xml><?xml version="1.0" encoding="utf-8"?>
<p:tagLst xmlns:a="http://schemas.openxmlformats.org/drawingml/2006/main" xmlns:r="http://schemas.openxmlformats.org/officeDocument/2006/relationships" xmlns:p="http://schemas.openxmlformats.org/presentationml/2006/main">
  <p:tag name="NUM" val="2"/>
</p:tagLst>
</file>

<file path=ppt/tags/tag484.xml><?xml version="1.0" encoding="utf-8"?>
<p:tagLst xmlns:a="http://schemas.openxmlformats.org/drawingml/2006/main" xmlns:r="http://schemas.openxmlformats.org/officeDocument/2006/relationships" xmlns:p="http://schemas.openxmlformats.org/presentationml/2006/main">
  <p:tag name="NUM" val="1"/>
</p:tagLst>
</file>

<file path=ppt/tags/tag485.xml><?xml version="1.0" encoding="utf-8"?>
<p:tagLst xmlns:a="http://schemas.openxmlformats.org/drawingml/2006/main" xmlns:r="http://schemas.openxmlformats.org/officeDocument/2006/relationships" xmlns:p="http://schemas.openxmlformats.org/presentationml/2006/main">
  <p:tag name="NUM" val="2"/>
</p:tagLst>
</file>

<file path=ppt/tags/tag486.xml><?xml version="1.0" encoding="utf-8"?>
<p:tagLst xmlns:a="http://schemas.openxmlformats.org/drawingml/2006/main" xmlns:r="http://schemas.openxmlformats.org/officeDocument/2006/relationships" xmlns:p="http://schemas.openxmlformats.org/presentationml/2006/main">
  <p:tag name="NUM" val="1"/>
</p:tagLst>
</file>

<file path=ppt/tags/tag487.xml><?xml version="1.0" encoding="utf-8"?>
<p:tagLst xmlns:a="http://schemas.openxmlformats.org/drawingml/2006/main" xmlns:r="http://schemas.openxmlformats.org/officeDocument/2006/relationships" xmlns:p="http://schemas.openxmlformats.org/presentationml/2006/main">
  <p:tag name="NUM" val="2"/>
</p:tagLst>
</file>

<file path=ppt/tags/tag488.xml><?xml version="1.0" encoding="utf-8"?>
<p:tagLst xmlns:a="http://schemas.openxmlformats.org/drawingml/2006/main" xmlns:r="http://schemas.openxmlformats.org/officeDocument/2006/relationships" xmlns:p="http://schemas.openxmlformats.org/presentationml/2006/main">
  <p:tag name="NUM" val="1"/>
</p:tagLst>
</file>

<file path=ppt/tags/tag489.xml><?xml version="1.0" encoding="utf-8"?>
<p:tagLst xmlns:a="http://schemas.openxmlformats.org/drawingml/2006/main" xmlns:r="http://schemas.openxmlformats.org/officeDocument/2006/relationships" xmlns:p="http://schemas.openxmlformats.org/presentationml/2006/main">
  <p:tag name="NUM" val="2"/>
</p:tagLst>
</file>

<file path=ppt/tags/tag49.xml><?xml version="1.0" encoding="utf-8"?>
<p:tagLst xmlns:a="http://schemas.openxmlformats.org/drawingml/2006/main" xmlns:r="http://schemas.openxmlformats.org/officeDocument/2006/relationships" xmlns:p="http://schemas.openxmlformats.org/presentationml/2006/main">
  <p:tag name="NUM" val="20"/>
</p:tagLst>
</file>

<file path=ppt/tags/tag490.xml><?xml version="1.0" encoding="utf-8"?>
<p:tagLst xmlns:a="http://schemas.openxmlformats.org/drawingml/2006/main" xmlns:r="http://schemas.openxmlformats.org/officeDocument/2006/relationships" xmlns:p="http://schemas.openxmlformats.org/presentationml/2006/main">
  <p:tag name="NUM" val="1"/>
</p:tagLst>
</file>

<file path=ppt/tags/tag491.xml><?xml version="1.0" encoding="utf-8"?>
<p:tagLst xmlns:a="http://schemas.openxmlformats.org/drawingml/2006/main" xmlns:r="http://schemas.openxmlformats.org/officeDocument/2006/relationships" xmlns:p="http://schemas.openxmlformats.org/presentationml/2006/main">
  <p:tag name="NUM" val="2"/>
</p:tagLst>
</file>

<file path=ppt/tags/tag492.xml><?xml version="1.0" encoding="utf-8"?>
<p:tagLst xmlns:a="http://schemas.openxmlformats.org/drawingml/2006/main" xmlns:r="http://schemas.openxmlformats.org/officeDocument/2006/relationships" xmlns:p="http://schemas.openxmlformats.org/presentationml/2006/main">
  <p:tag name="NUM" val="1"/>
</p:tagLst>
</file>

<file path=ppt/tags/tag493.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21"/>
</p:tagLst>
</file>

<file path=ppt/tags/tag51.xml><?xml version="1.0" encoding="utf-8"?>
<p:tagLst xmlns:a="http://schemas.openxmlformats.org/drawingml/2006/main" xmlns:r="http://schemas.openxmlformats.org/officeDocument/2006/relationships" xmlns:p="http://schemas.openxmlformats.org/presentationml/2006/main">
  <p:tag name="NUM" val="22"/>
</p:tagLst>
</file>

<file path=ppt/tags/tag52.xml><?xml version="1.0" encoding="utf-8"?>
<p:tagLst xmlns:a="http://schemas.openxmlformats.org/drawingml/2006/main" xmlns:r="http://schemas.openxmlformats.org/officeDocument/2006/relationships" xmlns:p="http://schemas.openxmlformats.org/presentationml/2006/main">
  <p:tag name="NUM" val="23"/>
</p:tagLst>
</file>

<file path=ppt/tags/tag53.xml><?xml version="1.0" encoding="utf-8"?>
<p:tagLst xmlns:a="http://schemas.openxmlformats.org/drawingml/2006/main" xmlns:r="http://schemas.openxmlformats.org/officeDocument/2006/relationships" xmlns:p="http://schemas.openxmlformats.org/presentationml/2006/main">
  <p:tag name="NUM" val="24"/>
</p:tagLst>
</file>

<file path=ppt/tags/tag54.xml><?xml version="1.0" encoding="utf-8"?>
<p:tagLst xmlns:a="http://schemas.openxmlformats.org/drawingml/2006/main" xmlns:r="http://schemas.openxmlformats.org/officeDocument/2006/relationships" xmlns:p="http://schemas.openxmlformats.org/presentationml/2006/main">
  <p:tag name="NUM" val="25"/>
</p:tagLst>
</file>

<file path=ppt/tags/tag55.xml><?xml version="1.0" encoding="utf-8"?>
<p:tagLst xmlns:a="http://schemas.openxmlformats.org/drawingml/2006/main" xmlns:r="http://schemas.openxmlformats.org/officeDocument/2006/relationships" xmlns:p="http://schemas.openxmlformats.org/presentationml/2006/main">
  <p:tag name="NUM" val="26"/>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4"/>
</p:tagLst>
</file>

<file path=ppt/tags/tag69.xml><?xml version="1.0" encoding="utf-8"?>
<p:tagLst xmlns:a="http://schemas.openxmlformats.org/drawingml/2006/main" xmlns:r="http://schemas.openxmlformats.org/officeDocument/2006/relationships" xmlns:p="http://schemas.openxmlformats.org/presentationml/2006/main">
  <p:tag name="NUM" val="5"/>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6"/>
</p:tagLst>
</file>

<file path=ppt/tags/tag71.xml><?xml version="1.0" encoding="utf-8"?>
<p:tagLst xmlns:a="http://schemas.openxmlformats.org/drawingml/2006/main" xmlns:r="http://schemas.openxmlformats.org/officeDocument/2006/relationships" xmlns:p="http://schemas.openxmlformats.org/presentationml/2006/main">
  <p:tag name="NUM" val="7"/>
</p:tagLst>
</file>

<file path=ppt/tags/tag72.xml><?xml version="1.0" encoding="utf-8"?>
<p:tagLst xmlns:a="http://schemas.openxmlformats.org/drawingml/2006/main" xmlns:r="http://schemas.openxmlformats.org/officeDocument/2006/relationships" xmlns:p="http://schemas.openxmlformats.org/presentationml/2006/main">
  <p:tag name="NUM" val="8"/>
</p:tagLst>
</file>

<file path=ppt/tags/tag73.xml><?xml version="1.0" encoding="utf-8"?>
<p:tagLst xmlns:a="http://schemas.openxmlformats.org/drawingml/2006/main" xmlns:r="http://schemas.openxmlformats.org/officeDocument/2006/relationships" xmlns:p="http://schemas.openxmlformats.org/presentationml/2006/main">
  <p:tag name="NUM" val="9"/>
</p:tagLst>
</file>

<file path=ppt/tags/tag74.xml><?xml version="1.0" encoding="utf-8"?>
<p:tagLst xmlns:a="http://schemas.openxmlformats.org/drawingml/2006/main" xmlns:r="http://schemas.openxmlformats.org/officeDocument/2006/relationships" xmlns:p="http://schemas.openxmlformats.org/presentationml/2006/main">
  <p:tag name="NUM" val="10"/>
</p:tagLst>
</file>

<file path=ppt/tags/tag75.xml><?xml version="1.0" encoding="utf-8"?>
<p:tagLst xmlns:a="http://schemas.openxmlformats.org/drawingml/2006/main" xmlns:r="http://schemas.openxmlformats.org/officeDocument/2006/relationships" xmlns:p="http://schemas.openxmlformats.org/presentationml/2006/main">
  <p:tag name="NUM" val="11"/>
</p:tagLst>
</file>

<file path=ppt/tags/tag76.xml><?xml version="1.0" encoding="utf-8"?>
<p:tagLst xmlns:a="http://schemas.openxmlformats.org/drawingml/2006/main" xmlns:r="http://schemas.openxmlformats.org/officeDocument/2006/relationships" xmlns:p="http://schemas.openxmlformats.org/presentationml/2006/main">
  <p:tag name="NUM" val="12"/>
</p:tagLst>
</file>

<file path=ppt/tags/tag77.xml><?xml version="1.0" encoding="utf-8"?>
<p:tagLst xmlns:a="http://schemas.openxmlformats.org/drawingml/2006/main" xmlns:r="http://schemas.openxmlformats.org/officeDocument/2006/relationships" xmlns:p="http://schemas.openxmlformats.org/presentationml/2006/main">
  <p:tag name="NUM" val="13"/>
</p:tagLst>
</file>

<file path=ppt/tags/tag78.xml><?xml version="1.0" encoding="utf-8"?>
<p:tagLst xmlns:a="http://schemas.openxmlformats.org/drawingml/2006/main" xmlns:r="http://schemas.openxmlformats.org/officeDocument/2006/relationships" xmlns:p="http://schemas.openxmlformats.org/presentationml/2006/main">
  <p:tag name="NUM" val="14"/>
</p:tagLst>
</file>

<file path=ppt/tags/tag79.xml><?xml version="1.0" encoding="utf-8"?>
<p:tagLst xmlns:a="http://schemas.openxmlformats.org/drawingml/2006/main" xmlns:r="http://schemas.openxmlformats.org/officeDocument/2006/relationships" xmlns:p="http://schemas.openxmlformats.org/presentationml/2006/main">
  <p:tag name="NUM" val="15"/>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16"/>
</p:tagLst>
</file>

<file path=ppt/tags/tag81.xml><?xml version="1.0" encoding="utf-8"?>
<p:tagLst xmlns:a="http://schemas.openxmlformats.org/drawingml/2006/main" xmlns:r="http://schemas.openxmlformats.org/officeDocument/2006/relationships" xmlns:p="http://schemas.openxmlformats.org/presentationml/2006/main">
  <p:tag name="NUM" val="17"/>
</p:tagLst>
</file>

<file path=ppt/tags/tag82.xml><?xml version="1.0" encoding="utf-8"?>
<p:tagLst xmlns:a="http://schemas.openxmlformats.org/drawingml/2006/main" xmlns:r="http://schemas.openxmlformats.org/officeDocument/2006/relationships" xmlns:p="http://schemas.openxmlformats.org/presentationml/2006/main">
  <p:tag name="NUM" val="18"/>
</p:tagLst>
</file>

<file path=ppt/tags/tag83.xml><?xml version="1.0" encoding="utf-8"?>
<p:tagLst xmlns:a="http://schemas.openxmlformats.org/drawingml/2006/main" xmlns:r="http://schemas.openxmlformats.org/officeDocument/2006/relationships" xmlns:p="http://schemas.openxmlformats.org/presentationml/2006/main">
  <p:tag name="NUM" val="19"/>
</p:tagLst>
</file>

<file path=ppt/tags/tag84.xml><?xml version="1.0" encoding="utf-8"?>
<p:tagLst xmlns:a="http://schemas.openxmlformats.org/drawingml/2006/main" xmlns:r="http://schemas.openxmlformats.org/officeDocument/2006/relationships" xmlns:p="http://schemas.openxmlformats.org/presentationml/2006/main">
  <p:tag name="NUM" val="20"/>
</p:tagLst>
</file>

<file path=ppt/tags/tag85.xml><?xml version="1.0" encoding="utf-8"?>
<p:tagLst xmlns:a="http://schemas.openxmlformats.org/drawingml/2006/main" xmlns:r="http://schemas.openxmlformats.org/officeDocument/2006/relationships" xmlns:p="http://schemas.openxmlformats.org/presentationml/2006/main">
  <p:tag name="NUM" val="21"/>
</p:tagLst>
</file>

<file path=ppt/tags/tag86.xml><?xml version="1.0" encoding="utf-8"?>
<p:tagLst xmlns:a="http://schemas.openxmlformats.org/drawingml/2006/main" xmlns:r="http://schemas.openxmlformats.org/officeDocument/2006/relationships" xmlns:p="http://schemas.openxmlformats.org/presentationml/2006/main">
  <p:tag name="NUM" val="22"/>
</p:tagLst>
</file>

<file path=ppt/tags/tag87.xml><?xml version="1.0" encoding="utf-8"?>
<p:tagLst xmlns:a="http://schemas.openxmlformats.org/drawingml/2006/main" xmlns:r="http://schemas.openxmlformats.org/officeDocument/2006/relationships" xmlns:p="http://schemas.openxmlformats.org/presentationml/2006/main">
  <p:tag name="NUM" val="23"/>
</p:tagLst>
</file>

<file path=ppt/tags/tag88.xml><?xml version="1.0" encoding="utf-8"?>
<p:tagLst xmlns:a="http://schemas.openxmlformats.org/drawingml/2006/main" xmlns:r="http://schemas.openxmlformats.org/officeDocument/2006/relationships" xmlns:p="http://schemas.openxmlformats.org/presentationml/2006/main">
  <p:tag name="NUM" val="24"/>
</p:tagLst>
</file>

<file path=ppt/tags/tag89.xml><?xml version="1.0" encoding="utf-8"?>
<p:tagLst xmlns:a="http://schemas.openxmlformats.org/drawingml/2006/main" xmlns:r="http://schemas.openxmlformats.org/officeDocument/2006/relationships" xmlns:p="http://schemas.openxmlformats.org/presentationml/2006/main">
  <p:tag name="NUM" val="25"/>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ags/tag90.xml><?xml version="1.0" encoding="utf-8"?>
<p:tagLst xmlns:a="http://schemas.openxmlformats.org/drawingml/2006/main" xmlns:r="http://schemas.openxmlformats.org/officeDocument/2006/relationships" xmlns:p="http://schemas.openxmlformats.org/presentationml/2006/main">
  <p:tag name="NUM" val="26"/>
</p:tagLst>
</file>

<file path=ppt/tags/tag91.xml><?xml version="1.0" encoding="utf-8"?>
<p:tagLst xmlns:a="http://schemas.openxmlformats.org/drawingml/2006/main" xmlns:r="http://schemas.openxmlformats.org/officeDocument/2006/relationships" xmlns:p="http://schemas.openxmlformats.org/presentationml/2006/main">
  <p:tag name="NUM" val="27"/>
</p:tagLst>
</file>

<file path=ppt/tags/tag92.xml><?xml version="1.0" encoding="utf-8"?>
<p:tagLst xmlns:a="http://schemas.openxmlformats.org/drawingml/2006/main" xmlns:r="http://schemas.openxmlformats.org/officeDocument/2006/relationships" xmlns:p="http://schemas.openxmlformats.org/presentationml/2006/main">
  <p:tag name="NUM" val="28"/>
</p:tagLst>
</file>

<file path=ppt/tags/tag93.xml><?xml version="1.0" encoding="utf-8"?>
<p:tagLst xmlns:a="http://schemas.openxmlformats.org/drawingml/2006/main" xmlns:r="http://schemas.openxmlformats.org/officeDocument/2006/relationships" xmlns:p="http://schemas.openxmlformats.org/presentationml/2006/main">
  <p:tag name="NUM" val="29"/>
</p:tagLst>
</file>

<file path=ppt/tags/tag94.xml><?xml version="1.0" encoding="utf-8"?>
<p:tagLst xmlns:a="http://schemas.openxmlformats.org/drawingml/2006/main" xmlns:r="http://schemas.openxmlformats.org/officeDocument/2006/relationships" xmlns:p="http://schemas.openxmlformats.org/presentationml/2006/main">
  <p:tag name="NUM" val="30"/>
</p:tagLst>
</file>

<file path=ppt/tags/tag95.xml><?xml version="1.0" encoding="utf-8"?>
<p:tagLst xmlns:a="http://schemas.openxmlformats.org/drawingml/2006/main" xmlns:r="http://schemas.openxmlformats.org/officeDocument/2006/relationships" xmlns:p="http://schemas.openxmlformats.org/presentationml/2006/main">
  <p:tag name="NUM" val="31"/>
</p:tagLst>
</file>

<file path=ppt/tags/tag96.xml><?xml version="1.0" encoding="utf-8"?>
<p:tagLst xmlns:a="http://schemas.openxmlformats.org/drawingml/2006/main" xmlns:r="http://schemas.openxmlformats.org/officeDocument/2006/relationships" xmlns:p="http://schemas.openxmlformats.org/presentationml/2006/main">
  <p:tag name="NUM" val="32"/>
</p:tagLst>
</file>

<file path=ppt/tags/tag97.xml><?xml version="1.0" encoding="utf-8"?>
<p:tagLst xmlns:a="http://schemas.openxmlformats.org/drawingml/2006/main" xmlns:r="http://schemas.openxmlformats.org/officeDocument/2006/relationships" xmlns:p="http://schemas.openxmlformats.org/presentationml/2006/main">
  <p:tag name="NUM" val="33"/>
</p:tagLst>
</file>

<file path=ppt/tags/tag98.xml><?xml version="1.0" encoding="utf-8"?>
<p:tagLst xmlns:a="http://schemas.openxmlformats.org/drawingml/2006/main" xmlns:r="http://schemas.openxmlformats.org/officeDocument/2006/relationships" xmlns:p="http://schemas.openxmlformats.org/presentationml/2006/main">
  <p:tag name="NUM" val="34"/>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Dividend">
  <a:themeElements>
    <a:clrScheme name="Custom 11">
      <a:dk1>
        <a:sysClr val="windowText" lastClr="000000"/>
      </a:dk1>
      <a:lt1>
        <a:sysClr val="window" lastClr="FFFFFF"/>
      </a:lt1>
      <a:dk2>
        <a:srgbClr val="696464"/>
      </a:dk2>
      <a:lt2>
        <a:srgbClr val="E9E5DC"/>
      </a:lt2>
      <a:accent1>
        <a:srgbClr val="000000"/>
      </a:accent1>
      <a:accent2>
        <a:srgbClr val="7F7F7F"/>
      </a:accent2>
      <a:accent3>
        <a:srgbClr val="A5A5A5"/>
      </a:accent3>
      <a:accent4>
        <a:srgbClr val="BFBFBF"/>
      </a:accent4>
      <a:accent5>
        <a:srgbClr val="F2F2F2"/>
      </a:accent5>
      <a:accent6>
        <a:srgbClr val="E1DFDF"/>
      </a:accent6>
      <a:hlink>
        <a:srgbClr val="CC9900"/>
      </a:hlink>
      <a:folHlink>
        <a:srgbClr val="96A9A9"/>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184</TotalTime>
  <Words>1682</Words>
  <Application>Microsoft Office PowerPoint</Application>
  <PresentationFormat>Widescreen</PresentationFormat>
  <Paragraphs>592</Paragraphs>
  <Slides>67</Slides>
  <Notes>60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67</vt:i4>
      </vt:variant>
    </vt:vector>
  </HeadingPairs>
  <TitlesOfParts>
    <vt:vector size="81" baseType="lpstr">
      <vt:lpstr>Arial</vt:lpstr>
      <vt:lpstr>Calibri</vt:lpstr>
      <vt:lpstr>Cambria</vt:lpstr>
      <vt:lpstr>Cambria Math</vt:lpstr>
      <vt:lpstr>Charter</vt:lpstr>
      <vt:lpstr>Charter Roman</vt:lpstr>
      <vt:lpstr>Dagny OT</vt:lpstr>
      <vt:lpstr>Gill Sans MT</vt:lpstr>
      <vt:lpstr>Helvetica</vt:lpstr>
      <vt:lpstr>Helvetica Light</vt:lpstr>
      <vt:lpstr>Mangal</vt:lpstr>
      <vt:lpstr>Wingdings</vt:lpstr>
      <vt:lpstr>Wingdings 2</vt:lpstr>
      <vt:lpstr>Dividend</vt:lpstr>
      <vt:lpstr>INTELLIGENCE ARTIFICIELLE ET RÉSEAUX NEURONAUX</vt:lpstr>
      <vt:lpstr>APERÇU</vt:lpstr>
      <vt:lpstr>OBJECTIFS D’APPRENTISSAGE</vt:lpstr>
      <vt:lpstr>PowerPoint Presentation</vt:lpstr>
      <vt:lpstr>Bref historique de l’intelligence artificielle</vt:lpstr>
      <vt:lpstr>Manchettes</vt:lpstr>
      <vt:lpstr>Qu’est-ce que l’intelligence artificielle (IA)?</vt:lpstr>
      <vt:lpstr>DISCUSSION</vt:lpstr>
      <vt:lpstr>Qu’est-ce que l’intelligence artificielle?</vt:lpstr>
      <vt:lpstr>Frise chronologique</vt:lpstr>
      <vt:lpstr>Frise chronologique (TL;DR)</vt:lpstr>
      <vt:lpstr>DISCUSSION</vt:lpstr>
      <vt:lpstr>Notions fondamentales sur les réseaux neuronaux</vt:lpstr>
      <vt:lpstr>Les réseaux neuronaux en bref</vt:lpstr>
      <vt:lpstr>Les réseaux neuronaux en bref</vt:lpstr>
      <vt:lpstr>Topologie de réseau et terminologie</vt:lpstr>
      <vt:lpstr>Topologie de réseau et terminologie</vt:lpstr>
      <vt:lpstr>Topologie de réseau et terminologie</vt:lpstr>
      <vt:lpstr>Réseau acyclique </vt:lpstr>
      <vt:lpstr>Réseau acyclique</vt:lpstr>
      <vt:lpstr>Réseau acyclique</vt:lpstr>
      <vt:lpstr>Réseau acyclique</vt:lpstr>
      <vt:lpstr>Réseau acyclique</vt:lpstr>
      <vt:lpstr>Réseau acyclique</vt:lpstr>
      <vt:lpstr>Réseau acyclique</vt:lpstr>
      <vt:lpstr>RNA en notation matricielle – Donnée d’entrée vers la couche cachée</vt:lpstr>
      <vt:lpstr>RNA en notation matricielle – Donnée cachée vers la couche de sortie</vt:lpstr>
      <vt:lpstr>RNA en notation matricielle</vt:lpstr>
      <vt:lpstr>Rétropropagation – apprentissage du RNA</vt:lpstr>
      <vt:lpstr>Objectif de la rétropropagation</vt:lpstr>
      <vt:lpstr>Rétropropagation – fonction d’erreur</vt:lpstr>
      <vt:lpstr>A Neural Network Playground</vt:lpstr>
      <vt:lpstr>Forces</vt:lpstr>
      <vt:lpstr>Limitations</vt:lpstr>
      <vt:lpstr>DISCUSSION</vt:lpstr>
      <vt:lpstr>VIDÉOS sur les réseaux neuronaux (EXCELLENTES!)</vt:lpstr>
      <vt:lpstr>Étude de cas : chaîne de pharmacies japonaise</vt:lpstr>
      <vt:lpstr>Contexte</vt:lpstr>
      <vt:lpstr>Contexte</vt:lpstr>
      <vt:lpstr>Flux d’apprentissage des réseaux neuronaux</vt:lpstr>
      <vt:lpstr>Données</vt:lpstr>
      <vt:lpstr>Données</vt:lpstr>
      <vt:lpstr>Données</vt:lpstr>
      <vt:lpstr>Résultats</vt:lpstr>
      <vt:lpstr>DISCUSSION</vt:lpstr>
      <vt:lpstr>Apprentissage profond</vt:lpstr>
      <vt:lpstr>Réseaux d’apprentissage en profondeur</vt:lpstr>
      <vt:lpstr>PowerPoint Presentation</vt:lpstr>
      <vt:lpstr>PowerPoint Presentation</vt:lpstr>
      <vt:lpstr>Limitations</vt:lpstr>
      <vt:lpstr>Limitations</vt:lpstr>
      <vt:lpstr>DISCUSSION</vt:lpstr>
      <vt:lpstr>DOCUMENTATION SUPPLÉMENTAIRE</vt:lpstr>
      <vt:lpstr>Frise chronologique</vt:lpstr>
      <vt:lpstr>Frise chronologique</vt:lpstr>
      <vt:lpstr>Frise chronologique</vt:lpstr>
      <vt:lpstr>Fonctions d’activation</vt:lpstr>
      <vt:lpstr>Biais</vt:lpstr>
      <vt:lpstr>EXEMPLE – Données sur les VINS</vt:lpstr>
      <vt:lpstr>RÉFÉRENCES</vt:lpstr>
      <vt:lpstr>Références</vt:lpstr>
      <vt:lpstr>Références</vt:lpstr>
      <vt:lpstr>Références</vt:lpstr>
      <vt:lpstr>Références</vt:lpstr>
      <vt:lpstr>Références</vt:lpstr>
      <vt:lpstr>Références</vt:lpstr>
      <vt:lpstr>RÉFÉRENCES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Méthode universelle de la science des données</dc:title>
  <dc:creator>pboily</dc:creator>
  <cp:lastModifiedBy>Dominic Finn</cp:lastModifiedBy>
  <cp:revision>36</cp:revision>
  <dcterms:created xsi:type="dcterms:W3CDTF">2018-12-12T19:39:04Z</dcterms:created>
  <dcterms:modified xsi:type="dcterms:W3CDTF">2019-05-01T19:44:50Z</dcterms:modified>
</cp:coreProperties>
</file>